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2" r:id="rId2"/>
    <p:sldId id="292" r:id="rId3"/>
    <p:sldId id="559" r:id="rId4"/>
    <p:sldId id="594" r:id="rId5"/>
    <p:sldId id="599" r:id="rId6"/>
    <p:sldId id="600" r:id="rId7"/>
    <p:sldId id="601" r:id="rId8"/>
    <p:sldId id="602" r:id="rId9"/>
    <p:sldId id="603" r:id="rId10"/>
    <p:sldId id="604" r:id="rId11"/>
    <p:sldId id="605" r:id="rId12"/>
    <p:sldId id="606" r:id="rId13"/>
    <p:sldId id="607" r:id="rId14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470"/>
    <a:srgbClr val="EFF1F5"/>
    <a:srgbClr val="D2DEEF"/>
    <a:srgbClr val="3076AF"/>
    <a:srgbClr val="A3C5F7"/>
    <a:srgbClr val="240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8" autoAdjust="0"/>
    <p:restoredTop sz="85212" autoAdjust="0"/>
  </p:normalViewPr>
  <p:slideViewPr>
    <p:cSldViewPr>
      <p:cViewPr varScale="1">
        <p:scale>
          <a:sx n="98" d="100"/>
          <a:sy n="98" d="100"/>
        </p:scale>
        <p:origin x="1014" y="78"/>
      </p:cViewPr>
      <p:guideLst>
        <p:guide orient="horz" pos="71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3F105F31-F182-4967-9F13-D4851BCE1F1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153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3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1E719771-8075-4ADD-A44F-A832A9B82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3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89BA35EE-A182-4077-991B-9F164277C9B3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2" rIns="92245" bIns="461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2245" tIns="46122" rIns="92245" bIns="4612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877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79502654-2FD1-4FA4-AF28-124A3A01E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1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1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447">
              <a:defRPr/>
            </a:pPr>
            <a:fld id="{79502654-2FD1-4FA4-AF28-124A3A01E636}" type="slidenum">
              <a:rPr lang="ru-RU">
                <a:solidFill>
                  <a:prstClr val="black"/>
                </a:solidFill>
                <a:latin typeface="Calibri"/>
              </a:rPr>
              <a:pPr defTabSz="922447">
                <a:defRPr/>
              </a:pPr>
              <a:t>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89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447">
              <a:defRPr/>
            </a:pPr>
            <a:fld id="{79502654-2FD1-4FA4-AF28-124A3A01E636}" type="slidenum">
              <a:rPr lang="ru-RU">
                <a:solidFill>
                  <a:prstClr val="black"/>
                </a:solidFill>
                <a:latin typeface="Calibri"/>
              </a:rPr>
              <a:pPr defTabSz="922447">
                <a:defRPr/>
              </a:pPr>
              <a:t>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95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447">
              <a:defRPr/>
            </a:pPr>
            <a:fld id="{79502654-2FD1-4FA4-AF28-124A3A01E636}" type="slidenum">
              <a:rPr lang="ru-RU">
                <a:solidFill>
                  <a:prstClr val="black"/>
                </a:solidFill>
                <a:latin typeface="Calibri"/>
              </a:rPr>
              <a:pPr defTabSz="922447">
                <a:defRPr/>
              </a:pPr>
              <a:t>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20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447">
              <a:defRPr/>
            </a:pPr>
            <a:fld id="{79502654-2FD1-4FA4-AF28-124A3A01E636}" type="slidenum">
              <a:rPr lang="ru-RU">
                <a:solidFill>
                  <a:prstClr val="black"/>
                </a:solidFill>
                <a:latin typeface="Calibri"/>
              </a:rPr>
              <a:pPr defTabSz="922447">
                <a:defRPr/>
              </a:pPr>
              <a:t>7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528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447">
              <a:defRPr/>
            </a:pPr>
            <a:fld id="{79502654-2FD1-4FA4-AF28-124A3A01E636}" type="slidenum">
              <a:rPr lang="ru-RU">
                <a:solidFill>
                  <a:prstClr val="black"/>
                </a:solidFill>
                <a:latin typeface="Calibri"/>
              </a:rPr>
              <a:pPr defTabSz="922447">
                <a:defRPr/>
              </a:pPr>
              <a:t>8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29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447">
              <a:defRPr/>
            </a:pPr>
            <a:fld id="{79502654-2FD1-4FA4-AF28-124A3A01E636}" type="slidenum">
              <a:rPr lang="ru-RU">
                <a:solidFill>
                  <a:prstClr val="black"/>
                </a:solidFill>
                <a:latin typeface="Calibri"/>
              </a:rPr>
              <a:pPr defTabSz="922447">
                <a:defRPr/>
              </a:pPr>
              <a:t>9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04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447">
              <a:defRPr/>
            </a:pPr>
            <a:fld id="{79502654-2FD1-4FA4-AF28-124A3A01E636}" type="slidenum">
              <a:rPr lang="ru-RU">
                <a:solidFill>
                  <a:prstClr val="black"/>
                </a:solidFill>
                <a:latin typeface="Calibri"/>
              </a:rPr>
              <a:pPr defTabSz="922447">
                <a:defRPr/>
              </a:pPr>
              <a:t>10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84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447">
              <a:defRPr/>
            </a:pPr>
            <a:fld id="{79502654-2FD1-4FA4-AF28-124A3A01E636}" type="slidenum">
              <a:rPr lang="ru-RU">
                <a:solidFill>
                  <a:prstClr val="black"/>
                </a:solidFill>
                <a:latin typeface="Calibri"/>
              </a:rPr>
              <a:pPr defTabSz="922447">
                <a:defRPr/>
              </a:pPr>
              <a:t>12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252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23528" y="1275606"/>
            <a:ext cx="4896544" cy="3024336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2477003"/>
            <a:ext cx="4896544" cy="886835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M:\Дизайн\Презентация отрисованные элементы\Паттерн.png"/>
          <p:cNvPicPr>
            <a:picLocks noChangeAspect="1" noChangeArrowheads="1"/>
          </p:cNvPicPr>
          <p:nvPr userDrawn="1"/>
        </p:nvPicPr>
        <p:blipFill>
          <a:blip r:embed="rId2" cstate="print"/>
          <a:srcRect r="51119" b="41337"/>
          <a:stretch>
            <a:fillRect/>
          </a:stretch>
        </p:blipFill>
        <p:spPr bwMode="auto">
          <a:xfrm>
            <a:off x="4355976" y="-596602"/>
            <a:ext cx="4788024" cy="5740102"/>
          </a:xfrm>
          <a:prstGeom prst="rect">
            <a:avLst/>
          </a:prstGeom>
          <a:noFill/>
        </p:spPr>
      </p:pic>
      <p:pic>
        <p:nvPicPr>
          <p:cNvPr id="307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7494"/>
            <a:ext cx="2305274" cy="5870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51520" y="735546"/>
            <a:ext cx="72008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chebn\Downloads\Презентация для БГУ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618" cy="5164038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2" y="1347614"/>
            <a:ext cx="8784976" cy="324036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24128" y="267494"/>
            <a:ext cx="3240360" cy="432048"/>
          </a:xfrm>
          <a:noFill/>
          <a:ln>
            <a:noFill/>
          </a:ln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028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5292477" cy="83371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69954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06398" y="206769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06398" y="336383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11910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7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06398" y="134761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06398" y="27157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84355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139952" y="408391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25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5"/>
          </p:nvPr>
        </p:nvSpPr>
        <p:spPr>
          <a:xfrm>
            <a:off x="0" y="987574"/>
            <a:ext cx="4427984" cy="4155926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9155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8391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251520" y="4623978"/>
            <a:ext cx="144016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211960" y="33950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211960" y="141962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11960" y="242773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11960" y="350785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4211960" y="458797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26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788024" y="555526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788024" y="2643758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6804248" y="2643758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804248" y="555526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2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4" y="1059656"/>
            <a:ext cx="4177159" cy="3744342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4176462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chebn\Downloads\Презентация для БГУ (6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7" cy="5143500"/>
          </a:xfrm>
          <a:prstGeom prst="rect">
            <a:avLst/>
          </a:prstGeom>
          <a:noFill/>
        </p:spPr>
      </p:pic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chebn\Downloads\Презентация для БГУ (7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hebn\Downloads\Презентация для БГУ (8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03" y="0"/>
            <a:ext cx="9143999" cy="514350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9587" y="1381278"/>
            <a:ext cx="322040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11/15/2022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19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09983" y="181794"/>
            <a:ext cx="4420835" cy="715770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29356" y="1221600"/>
            <a:ext cx="7939088" cy="345638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93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04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rgbClr val="0A347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7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1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70765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989098"/>
            <a:ext cx="8496944" cy="50420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51670"/>
            <a:ext cx="8830613" cy="2736304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1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7"/>
            <a:ext cx="8640960" cy="651269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275606"/>
            <a:ext cx="8830613" cy="3330735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775181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1475656" y="843558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475656" y="1851670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475656" y="2859782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475656" y="3867894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2555776" y="987574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55776" y="3003798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2555776" y="1995686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2555776" y="4011910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576213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83EAF-5D58-4128-B27B-15541B11FBD3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70" r:id="rId3"/>
    <p:sldLayoutId id="2147483668" r:id="rId4"/>
    <p:sldLayoutId id="2147483669" r:id="rId5"/>
    <p:sldLayoutId id="2147483653" r:id="rId6"/>
    <p:sldLayoutId id="2147483652" r:id="rId7"/>
    <p:sldLayoutId id="2147483656" r:id="rId8"/>
    <p:sldLayoutId id="2147483661" r:id="rId9"/>
    <p:sldLayoutId id="2147483660" r:id="rId10"/>
    <p:sldLayoutId id="2147483658" r:id="rId11"/>
    <p:sldLayoutId id="2147483651" r:id="rId12"/>
    <p:sldLayoutId id="2147483655" r:id="rId13"/>
    <p:sldLayoutId id="2147483654" r:id="rId14"/>
    <p:sldLayoutId id="2147483657" r:id="rId15"/>
    <p:sldLayoutId id="2147483659" r:id="rId16"/>
    <p:sldLayoutId id="2147483662" r:id="rId17"/>
    <p:sldLayoutId id="2147483663" r:id="rId18"/>
    <p:sldLayoutId id="2147483664" r:id="rId19"/>
    <p:sldLayoutId id="2147483671" r:id="rId20"/>
    <p:sldLayoutId id="2147483672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19622"/>
            <a:ext cx="5184576" cy="3600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u="sng" dirty="0" smtClean="0"/>
              <a:t>ЕДИНЫЙ ДЕНЬ ИНФОРМИРОВАНИЯ</a:t>
            </a:r>
            <a:br>
              <a:rPr lang="ru-RU" sz="2000" b="1" u="sng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/>
              <a:t>«ЖИЛИЩНО-КОММУНАЛЬНОЕ ХОЗЯЙСТВО: </a:t>
            </a:r>
            <a:br>
              <a:rPr lang="ru-RU" sz="2200" b="1" dirty="0"/>
            </a:br>
            <a:r>
              <a:rPr lang="ru-RU" sz="2200" b="1" dirty="0"/>
              <a:t>ПЕРСПЕКТИВЫ </a:t>
            </a:r>
            <a:r>
              <a:rPr lang="ru-RU" sz="2200" b="1" dirty="0" smtClean="0"/>
              <a:t>РАЗВИТИЯ»</a:t>
            </a:r>
            <a:r>
              <a:rPr lang="ru-RU" sz="2200" b="1" dirty="0" smtClean="0">
                <a:cs typeface="Aharoni" pitchFamily="2" charset="-79"/>
              </a:rPr>
              <a:t> </a:t>
            </a:r>
            <a:r>
              <a:rPr lang="en-US" sz="2200" b="1" dirty="0" smtClean="0">
                <a:cs typeface="Aharoni" pitchFamily="2" charset="-79"/>
              </a:rPr>
              <a:t/>
            </a:r>
            <a:br>
              <a:rPr lang="en-US" sz="2200" b="1" dirty="0" smtClean="0">
                <a:cs typeface="Aharoni" pitchFamily="2" charset="-79"/>
              </a:rPr>
            </a:br>
            <a:r>
              <a:rPr lang="ru-RU" sz="2200" b="1" dirty="0" smtClean="0">
                <a:cs typeface="Aharoni" pitchFamily="2" charset="-79"/>
              </a:rPr>
              <a:t/>
            </a:r>
            <a:br>
              <a:rPr lang="ru-RU" sz="2200" b="1" dirty="0" smtClean="0">
                <a:cs typeface="Aharoni" pitchFamily="2" charset="-79"/>
              </a:rPr>
            </a:br>
            <a:r>
              <a:rPr lang="ru-RU" sz="1800" b="1" i="1" dirty="0" smtClean="0"/>
              <a:t>ноябрь </a:t>
            </a:r>
            <a:r>
              <a:rPr lang="ru-RU" sz="1800" b="1" i="1" dirty="0"/>
              <a:t>2022 г</a:t>
            </a:r>
            <a:r>
              <a:rPr lang="ru-RU" sz="1800" b="1" i="1" dirty="0" smtClean="0"/>
              <a:t>.</a:t>
            </a: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70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400" dirty="0" smtClean="0"/>
              <a:t>Основные мероприятия </a:t>
            </a:r>
            <a:r>
              <a:rPr lang="ru-RU" sz="2400" dirty="0"/>
              <a:t>по благоустройству населенных пунктов в сфере </a:t>
            </a:r>
            <a:r>
              <a:rPr lang="ru-RU" sz="2400" dirty="0" smtClean="0"/>
              <a:t>ЖКХ:</a:t>
            </a:r>
            <a:endParaRPr lang="ru-RU" sz="24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275606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поддержание и восстановление санитарного и технического состояния придомовых территорий многоквартирных жилых домов;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и ремонт объектов благоустройства,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содержания и ремонта улично-дорожной сети населенных пунктов;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наружное освещение населенных пунктов;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и ремонт улично-дорожной сети, включая ремонт мостовых сооружений, населенных пунктов;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(модернизация) мостовых сооружений населенных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пунктов;</a:t>
            </a:r>
            <a:endParaRPr lang="ru-RU" sz="20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зеленение населённых пунктов.</a:t>
            </a:r>
            <a:endParaRPr lang="ru-RU" sz="20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6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" y="-123518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55175" y="184446"/>
            <a:ext cx="82631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/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благоустройства населенных пунктов – это забота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нас. Значительную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в этом направлении играют республиканские субботники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361950" algn="just"/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Глава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государства </a:t>
            </a:r>
            <a:r>
              <a:rPr lang="ru-RU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А.Г.Лукашенко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республиканском семинаре-совещании ”Актуализация методов и форм работы с населением на местном уровне“ в июне 2022 г. заявил: ”Есть вопросы, которые люди могут и должны разделить с государством. Самое простейшее ‒ создавать уют и красоту своими руками и для себя, беречь чистоту в своих домах, дворах, на улицах в городах и поселках. И как минимум сохранить то, что создано целыми поколениями белорусов до нас“.</a:t>
            </a: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4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400" dirty="0" smtClean="0"/>
              <a:t>Государственная </a:t>
            </a:r>
            <a:r>
              <a:rPr lang="ru-RU" sz="2400" dirty="0"/>
              <a:t>информационная система </a:t>
            </a:r>
            <a:r>
              <a:rPr lang="ru-RU" sz="2400" dirty="0" smtClean="0"/>
              <a:t>«Жилищно-коммунальное хозяйство»: </a:t>
            </a:r>
            <a:endParaRPr lang="ru-RU" sz="24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275606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автоматизированная система ”Диспетчерская служба“ (далее – Система); 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портал ”Моя Республика“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115.бел;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автоматизированная информационная система ”Учет эксплуатационных затрат по жилому дому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геоинформационная система ”Интерактивная карта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г.Минска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система ”Инженерные сети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мессенджере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запущен чат-бот ”Контакт-центр ЖКХ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г.Минска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(@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portbelbot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kumimoji="0" lang="ru-RU" sz="20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03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" y="-123518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55175" y="184446"/>
            <a:ext cx="82631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/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Республики Беларусь </a:t>
            </a:r>
            <a:r>
              <a:rPr lang="ru-RU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А.Г.Лукашенко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выступая 10 июня 2022 г. в </a:t>
            </a:r>
            <a:r>
              <a:rPr lang="ru-RU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г.Минске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семинаре-совещании ”Актуализация методов и форм работы с населением на местном уровне“ особо подчеркнул: ”Принципы эффективной обратной связи и доверительного диалога власти с людьми являются основополагающими во всей работе административно-управленческого аппарата. Это идеал, к которому мы стремимся. Он вполне соответствует нашим политическим традициям, истоки которых даже не в современной истории, а гораздо глубже“.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499706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70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" y="-123518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55175" y="184446"/>
            <a:ext cx="82631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ЖКХ традиционно находится на особом контроле Главы государства. ”Основным критерием эффективности работы нашего коммунального хозяйства является оценка со стороны рядового потребителя. Мы все понимаем, что услуги ЖКХ – основа качества жизни людей. Если в квартире у человека тепло, в кране хорошая вода,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подъезде и во дворе порядок, то и слова в ваш адрес будут только положительные“, – особо отметил Президент Республики Беларусь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А.Г.Лукашенко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совещании по вопросам функционирования ЖКХ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апреля 2022 г.</a:t>
            </a: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2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500" dirty="0"/>
              <a:t>Жилищный фонд, его содержание и эксплуатация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59" y="1347614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Жилищный фонд страны насчитывает свыше 1,5 млн. жилых домов общей площадью около 267 млн. кв.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м.,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около 170 млн. кв.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(64%) – в многоквартирных домах. В государственной собственности находится менее 6% жилой недвижимости, остальные 94% – частная собственность граждан и юридических лиц. </a:t>
            </a:r>
            <a:endParaRPr lang="ru-RU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Результатом проведения последовательной политики в области эксплуатации жилищного фонда является крайне низкая площадь ветхих и аварийных жилых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домов.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того, ежегодно увеличиваются объемы ввода жилья после капитального ремонта в целях улучшения эксплуатационных показателей жилфонда.</a:t>
            </a:r>
          </a:p>
        </p:txBody>
      </p:sp>
    </p:spTree>
    <p:extLst>
      <p:ext uri="{BB962C8B-B14F-4D97-AF65-F5344CB8AC3E}">
        <p14:creationId xmlns:p14="http://schemas.microsoft.com/office/powerpoint/2010/main" val="95037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500" dirty="0" smtClean="0"/>
              <a:t>Капитальный ремонт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275606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установлены единые подходы к проведению, планированию и финансированию капитального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ремонта.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Отчисления на капремонт жилфонда производят все без исключения жители многоквартирных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домов.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Белорусское государство оказывает поддержку гражданам путем субсидирования данного вида услуг: за счет бюджетных средств предусмотрены механизмы реализации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энергоэффективных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мероприятий в жилищном фонде (утепление фасада жилого дома, установка счетчиков тепла, замена системы отопления) с последующим возмещением собственниками жилых помещений части стоимости мероприятий (до 50%) в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</a:t>
            </a:r>
            <a:b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равными ежемесячными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платежами.</a:t>
            </a:r>
            <a:endParaRPr kumimoji="0" lang="ru-RU" sz="20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000" dirty="0" smtClean="0"/>
              <a:t>Указ </a:t>
            </a:r>
            <a:r>
              <a:rPr lang="ru-RU" sz="2000" dirty="0"/>
              <a:t>Президента Республики Беларусь от 4 сентября 2019 г. </a:t>
            </a:r>
            <a:r>
              <a:rPr lang="ru-RU" sz="2000"/>
              <a:t>№ </a:t>
            </a:r>
            <a:r>
              <a:rPr lang="ru-RU" sz="2000" smtClean="0"/>
              <a:t>327</a:t>
            </a:r>
            <a:br>
              <a:rPr lang="ru-RU" sz="2000" smtClean="0"/>
            </a:br>
            <a:r>
              <a:rPr lang="ru-RU" sz="2000" smtClean="0"/>
              <a:t>”О </a:t>
            </a:r>
            <a:r>
              <a:rPr lang="ru-RU" sz="2000" dirty="0"/>
              <a:t>повышении </a:t>
            </a:r>
            <a:r>
              <a:rPr lang="ru-RU" sz="2000" dirty="0" err="1"/>
              <a:t>энергоэффективности</a:t>
            </a:r>
            <a:r>
              <a:rPr lang="ru-RU" sz="2000" dirty="0"/>
              <a:t> многоквартирных жилых домов“ 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275606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Указа № 327, решение граждан об участии в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-эффективных мероприятиях является добровольным, при этом собственники сами выбирают необходимые виды работ из предлагаемого перечня.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Указом № 327 установлено, что все работы по реализации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энергоэффективных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мероприятий выполняются за счет бюджетных средств, а граждане (собственники) возмещают затраты только после их реализации. Размер возмещения определяется пропорционально доле каждого собственника в общей площади жилых или нежилых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помещений.</a:t>
            </a:r>
            <a:endParaRPr lang="ru-RU" sz="20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1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400" dirty="0"/>
              <a:t>Развитие систем питьевого водоснабжения и водоотведения (канализации)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275606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создания комфортной среды проживания в Беларуси реализуется подпрограмма ”Чистая вода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основным задачам подпрограммы относятся: обеспечение потребителей водоснабжением питьевого качества, обеспечение населения централизованными системами водоснабжения и водоотведения, повышение качества очистки сточных вод и надежности систем водоснабжения и водоотведения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доступ к качественной питьевой воде получили более 500 тыс. человек, проживающих преимущественно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сельской местности.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текущую пятилетку планируется также перевод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г.Минска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водоснабжение из подземных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источников.</a:t>
            </a:r>
            <a:endParaRPr kumimoji="0" lang="ru-RU" sz="20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5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400" dirty="0"/>
              <a:t>Повышение надежности, технологической и экономической эффективности теплоснабжения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275606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4988" algn="just"/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Беларуси курс на энергосбережение осуществляется не за счет запретов и уменьшения подачи тепла (как сейчас происходит в Европе), а при помощи гораздо более разумных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эффективных мер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Частью государственной политики по укреплению энергетической безопасности страны стало активное использование местных видов топлива. При этом речь идет не только о дровах и торфе, но и об отходах производств – это щепа, льняная костра (древесная часть стеблей льна, образующаяся как отходы производства при механической обработке сырья)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возобновляемые ресурсы.</a:t>
            </a:r>
          </a:p>
          <a:p>
            <a:pPr lvl="0" indent="534988" algn="just"/>
            <a:endParaRPr lang="ru-RU" sz="20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7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400" dirty="0"/>
              <a:t>Совершенствование систем обращения с коммунальными отходами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275606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началу 2022 года уровень использования коммунальных отходов составил 31,1%, что в 3 раза больше, чем 9 лет назад. Поставлена задача достичь уровня использования коммунальных отходов к 2025 году – 64%, а к 2035 году – 90%.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Важную роль в вопросах совершенствования обращения с отходами играет подпрограмма ”Цель 99“ Государственной программы ”Комфортное жилье и благоприятная среда“ на 2021 – 2025 годы. Ее суть сводится к тому, чтобы довести сбор ВМР и их переработку до 99%.</a:t>
            </a:r>
          </a:p>
          <a:p>
            <a:pPr marL="0" marR="0" lvl="0" indent="5349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400" dirty="0" smtClean="0"/>
              <a:t>Совершенствование тарифной политики в сфере оказания услуг ЖКХ</a:t>
            </a:r>
            <a:endParaRPr lang="ru-RU" sz="24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275606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2019 года повышение тарифов на жилищно-коммунальные услуги для населения происходит в два этапа (с 1 января и с 1 июня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июне 2022 г. Правительством принято решение об отмене ранее запланированного повышения (с 1 июня 2022 г. на 8,8%) тарифов на тепловую энергию и на электрическую энергию, используемую на нужды отопления и горячего водоснабжения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обеспечения государственной поддержки малообеспеченных и социально уязвимых слоев населения по оплате жилищно-коммунальных услуг с 1 октября 2016 г. функционирует система безналичных жилищных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субсидий.</a:t>
            </a:r>
            <a:endParaRPr kumimoji="0" lang="ru-RU" sz="20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2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1058</Words>
  <Application>Microsoft Office PowerPoint</Application>
  <PresentationFormat>Экран (16:9)</PresentationFormat>
  <Paragraphs>76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Times New Roman</vt:lpstr>
      <vt:lpstr>Wingdings</vt:lpstr>
      <vt:lpstr>Тема Office</vt:lpstr>
      <vt:lpstr> ЕДИНЫЙ ДЕНЬ ИНФОРМИРОВАНИЯ  «ЖИЛИЩНО-КОММУНАЛЬНОЕ ХОЗЯЙСТВО:  ПЕРСПЕКТИВЫ РАЗВИТИЯ»   ноябрь 2022 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uchebn</dc:creator>
  <cp:lastModifiedBy>Gerasimchik Natalia V.</cp:lastModifiedBy>
  <cp:revision>358</cp:revision>
  <cp:lastPrinted>2022-11-15T08:11:14Z</cp:lastPrinted>
  <dcterms:created xsi:type="dcterms:W3CDTF">2020-01-16T07:07:12Z</dcterms:created>
  <dcterms:modified xsi:type="dcterms:W3CDTF">2022-11-15T08:18:26Z</dcterms:modified>
</cp:coreProperties>
</file>