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2" r:id="rId2"/>
    <p:sldId id="559" r:id="rId3"/>
    <p:sldId id="292" r:id="rId4"/>
    <p:sldId id="635" r:id="rId5"/>
    <p:sldId id="636" r:id="rId6"/>
    <p:sldId id="637" r:id="rId7"/>
    <p:sldId id="622" r:id="rId8"/>
    <p:sldId id="639" r:id="rId9"/>
    <p:sldId id="638" r:id="rId10"/>
    <p:sldId id="640" r:id="rId11"/>
    <p:sldId id="641" r:id="rId12"/>
    <p:sldId id="643" r:id="rId13"/>
    <p:sldId id="642" r:id="rId14"/>
    <p:sldId id="634" r:id="rId15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470"/>
    <a:srgbClr val="EFF1F5"/>
    <a:srgbClr val="D2DEEF"/>
    <a:srgbClr val="3076AF"/>
    <a:srgbClr val="A3C5F7"/>
    <a:srgbClr val="240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85212" autoAdjust="0"/>
  </p:normalViewPr>
  <p:slideViewPr>
    <p:cSldViewPr>
      <p:cViewPr varScale="1">
        <p:scale>
          <a:sx n="97" d="100"/>
          <a:sy n="97" d="100"/>
        </p:scale>
        <p:origin x="1038" y="90"/>
      </p:cViewPr>
      <p:guideLst>
        <p:guide orient="horz" pos="71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3F105F31-F182-4967-9F13-D4851BCE1F1D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153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3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1E719771-8075-4ADD-A44F-A832A9B82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3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89BA35EE-A182-4077-991B-9F164277C9B3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2245" tIns="46122" rIns="92245" bIns="461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79502654-2FD1-4FA4-AF28-124A3A01E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1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1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35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94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54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95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7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660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4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1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23528" y="1275606"/>
            <a:ext cx="4896544" cy="3024336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2477003"/>
            <a:ext cx="4896544" cy="886835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M:\Дизайн\Презентация отрисованные элементы\Паттерн.png"/>
          <p:cNvPicPr>
            <a:picLocks noChangeAspect="1" noChangeArrowheads="1"/>
          </p:cNvPicPr>
          <p:nvPr userDrawn="1"/>
        </p:nvPicPr>
        <p:blipFill>
          <a:blip r:embed="rId2" cstate="print"/>
          <a:srcRect r="51119" b="41337"/>
          <a:stretch>
            <a:fillRect/>
          </a:stretch>
        </p:blipFill>
        <p:spPr bwMode="auto">
          <a:xfrm>
            <a:off x="4355976" y="-596602"/>
            <a:ext cx="4788024" cy="5740102"/>
          </a:xfrm>
          <a:prstGeom prst="rect">
            <a:avLst/>
          </a:prstGeom>
          <a:noFill/>
        </p:spPr>
      </p:pic>
      <p:pic>
        <p:nvPicPr>
          <p:cNvPr id="307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7494"/>
            <a:ext cx="2305274" cy="5870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1520" y="735546"/>
            <a:ext cx="72008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chebn\Downloads\Презентация для БГУ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618" cy="5164038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1347614"/>
            <a:ext cx="8784976" cy="324036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24128" y="267494"/>
            <a:ext cx="3240360" cy="432048"/>
          </a:xfrm>
          <a:noFill/>
          <a:ln>
            <a:noFill/>
          </a:ln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028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5292477" cy="83371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69954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06398" y="206769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06398" y="336383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11910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7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06398" y="134761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06398" y="27157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84355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139952" y="408391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25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5"/>
          </p:nvPr>
        </p:nvSpPr>
        <p:spPr>
          <a:xfrm>
            <a:off x="0" y="987574"/>
            <a:ext cx="4427984" cy="4155926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9155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8391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251520" y="4623978"/>
            <a:ext cx="144016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211960" y="33950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211960" y="141962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11960" y="242773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11960" y="350785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211960" y="458797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26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788024" y="555526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788024" y="2643758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804248" y="2643758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04248" y="555526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2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4" y="1059656"/>
            <a:ext cx="4177159" cy="3744342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4176462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hebn\Downloads\Презентация для БГУ (6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7" cy="5143500"/>
          </a:xfrm>
          <a:prstGeom prst="rect">
            <a:avLst/>
          </a:prstGeom>
          <a:noFill/>
        </p:spPr>
      </p:pic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chebn\Downloads\Презентация для БГУ (7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hebn\Downloads\Презентация для БГУ (8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03" y="0"/>
            <a:ext cx="9143999" cy="514350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9587" y="1381278"/>
            <a:ext cx="322040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5/13/2023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1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09983" y="181794"/>
            <a:ext cx="4420835" cy="71577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29356" y="1221600"/>
            <a:ext cx="7939088" cy="34563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93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rgbClr val="0A347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7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70765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989098"/>
            <a:ext cx="8496944" cy="50420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51670"/>
            <a:ext cx="8830613" cy="2736304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1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7"/>
            <a:ext cx="8640960" cy="651269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275606"/>
            <a:ext cx="8830613" cy="3330735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775181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1475656" y="843558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475656" y="1851670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475656" y="2859782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475656" y="3867894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2555776" y="987574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55776" y="3003798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2555776" y="1995686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2555776" y="4011910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576213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83EAF-5D58-4128-B27B-15541B11FBD3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70" r:id="rId3"/>
    <p:sldLayoutId id="2147483668" r:id="rId4"/>
    <p:sldLayoutId id="2147483669" r:id="rId5"/>
    <p:sldLayoutId id="2147483653" r:id="rId6"/>
    <p:sldLayoutId id="2147483652" r:id="rId7"/>
    <p:sldLayoutId id="2147483656" r:id="rId8"/>
    <p:sldLayoutId id="2147483661" r:id="rId9"/>
    <p:sldLayoutId id="2147483660" r:id="rId10"/>
    <p:sldLayoutId id="2147483658" r:id="rId11"/>
    <p:sldLayoutId id="2147483651" r:id="rId12"/>
    <p:sldLayoutId id="2147483655" r:id="rId13"/>
    <p:sldLayoutId id="2147483654" r:id="rId14"/>
    <p:sldLayoutId id="2147483657" r:id="rId15"/>
    <p:sldLayoutId id="2147483659" r:id="rId16"/>
    <p:sldLayoutId id="2147483662" r:id="rId17"/>
    <p:sldLayoutId id="2147483663" r:id="rId18"/>
    <p:sldLayoutId id="2147483664" r:id="rId19"/>
    <p:sldLayoutId id="2147483671" r:id="rId20"/>
    <p:sldLayoutId id="2147483672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7614"/>
            <a:ext cx="5868144" cy="3600400"/>
          </a:xfrm>
        </p:spPr>
        <p:txBody>
          <a:bodyPr/>
          <a:lstStyle/>
          <a:p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u="sng" dirty="0"/>
              <a:t>ЕДИНЫЙ ДЕНЬ ИНФОРМИРОВАНИЯ</a:t>
            </a:r>
            <a:br>
              <a:rPr lang="ru-RU" sz="2000" b="1" u="sng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«ИСТОРИЧЕСКАЯ ПАМЯТЬ </a:t>
            </a:r>
            <a:br>
              <a:rPr lang="ru-RU" sz="2000" b="1" dirty="0"/>
            </a:br>
            <a:r>
              <a:rPr lang="ru-RU" sz="2000" b="1" dirty="0"/>
              <a:t>О ВЕЛИКОЙ </a:t>
            </a:r>
            <a:r>
              <a:rPr lang="ru-RU" sz="2000" b="1" dirty="0" smtClean="0"/>
              <a:t>    ОТЕЧЕСТВЕННОЙ </a:t>
            </a:r>
            <a:r>
              <a:rPr lang="ru-RU" sz="2000" b="1" dirty="0"/>
              <a:t>ВОЙНЕ </a:t>
            </a:r>
            <a:br>
              <a:rPr lang="ru-RU" sz="2000" b="1" dirty="0"/>
            </a:br>
            <a:r>
              <a:rPr lang="ru-RU" sz="2000" b="1" dirty="0"/>
              <a:t>КАК ФАКТОР ФОРМИРОВАНИЯ </a:t>
            </a:r>
            <a:r>
              <a:rPr lang="ru-RU" sz="2000" b="1" dirty="0" smtClean="0"/>
              <a:t>ПАТРИОТИЗМА»</a:t>
            </a:r>
            <a:r>
              <a:rPr lang="ru-RU" sz="2000" b="1" dirty="0" smtClean="0">
                <a:cs typeface="Aharoni" pitchFamily="2" charset="-79"/>
              </a:rPr>
              <a:t> </a:t>
            </a:r>
            <a:r>
              <a:rPr lang="en-US" sz="1800" b="1" dirty="0">
                <a:cs typeface="Aharoni" pitchFamily="2" charset="-79"/>
              </a:rPr>
              <a:t/>
            </a:r>
            <a:br>
              <a:rPr lang="en-US" sz="1800" b="1" dirty="0">
                <a:cs typeface="Aharoni" pitchFamily="2" charset="-79"/>
              </a:rPr>
            </a:br>
            <a:r>
              <a:rPr lang="en-US" sz="1800" b="1" dirty="0" smtClean="0">
                <a:cs typeface="Aharoni" pitchFamily="2" charset="-79"/>
              </a:rPr>
              <a:t/>
            </a:r>
            <a:br>
              <a:rPr lang="en-US" sz="1800" b="1" dirty="0" smtClean="0">
                <a:cs typeface="Aharoni" pitchFamily="2" charset="-79"/>
              </a:rPr>
            </a:br>
            <a:r>
              <a:rPr lang="ru-RU" sz="2000" b="1" i="1" dirty="0"/>
              <a:t>май </a:t>
            </a:r>
            <a:r>
              <a:rPr lang="ru-RU" sz="2000" b="1" i="1" dirty="0" smtClean="0"/>
              <a:t>2023 </a:t>
            </a:r>
            <a:r>
              <a:rPr lang="ru-RU" sz="2000" b="1" i="1" dirty="0"/>
              <a:t>г.</a:t>
            </a: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700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5977" y="425008"/>
            <a:ext cx="846449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/>
            <a:r>
              <a:rPr lang="ru-RU" sz="2100" dirty="0">
                <a:solidFill>
                  <a:prstClr val="white"/>
                </a:solidFill>
              </a:rPr>
              <a:t>В Беларуси проводится целенаправленная работа по патриотическому воспитанию подрастающего поколения. Последовательно реализуется государственная историческая политика. Белорусским государством взят курс на популяризацию исторических знаний. </a:t>
            </a:r>
          </a:p>
          <a:p>
            <a:pPr lvl="0" indent="361950" algn="just"/>
            <a:r>
              <a:rPr lang="ru-RU" sz="2100" dirty="0">
                <a:solidFill>
                  <a:prstClr val="white"/>
                </a:solidFill>
              </a:rPr>
              <a:t>Ориентиром на данном направлении стало проведение Главой государства 1 сентября 2022 г. </a:t>
            </a:r>
            <a:r>
              <a:rPr lang="ru-RU" sz="2100" b="1" dirty="0">
                <a:solidFill>
                  <a:prstClr val="white"/>
                </a:solidFill>
              </a:rPr>
              <a:t>открытого урока «Историческая память – дорога в будущее!»</a:t>
            </a:r>
            <a:r>
              <a:rPr lang="ru-RU" sz="2100" dirty="0">
                <a:solidFill>
                  <a:prstClr val="white"/>
                </a:solidFill>
              </a:rPr>
              <a:t> во Дворце Независимости для школьников, студентов и молодых ученых страны. </a:t>
            </a:r>
            <a:r>
              <a:rPr lang="ru-RU" sz="2100" b="1" i="1" dirty="0">
                <a:solidFill>
                  <a:prstClr val="white"/>
                </a:solidFill>
              </a:rPr>
              <a:t>«Чтобы сохранить себя, свою землю, мы должны помнить и свои, и чужие уроки истории… Которые учат главному: под внешним управлением суверенитета нет. А без суверенитета нет дома, нет семьи, нет будущего ни у кого из вас», </a:t>
            </a:r>
            <a:r>
              <a:rPr lang="ru-RU" sz="2100" dirty="0">
                <a:solidFill>
                  <a:prstClr val="white"/>
                </a:solidFill>
              </a:rPr>
              <a:t>– подчеркнул </a:t>
            </a:r>
            <a:r>
              <a:rPr lang="ru-RU" sz="2100" dirty="0" err="1">
                <a:solidFill>
                  <a:prstClr val="white"/>
                </a:solidFill>
              </a:rPr>
              <a:t>А.Г.Лукашенко</a:t>
            </a:r>
            <a:r>
              <a:rPr lang="ru-RU" sz="2100" dirty="0">
                <a:solidFill>
                  <a:prstClr val="white"/>
                </a:solidFill>
              </a:rPr>
              <a:t>.</a:t>
            </a:r>
          </a:p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75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8" y="51985"/>
            <a:ext cx="8640960" cy="648072"/>
          </a:xfrm>
        </p:spPr>
        <p:txBody>
          <a:bodyPr/>
          <a:lstStyle/>
          <a:p>
            <a:r>
              <a:rPr lang="ru-RU" sz="2400" b="1" dirty="0"/>
              <a:t>Противодействие попыткам фальсификации событий</a:t>
            </a:r>
          </a:p>
          <a:p>
            <a:r>
              <a:rPr lang="ru-RU" sz="2400" b="1" dirty="0"/>
              <a:t>Великой Отечественной войны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4" y="-10959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93" y="1131590"/>
            <a:ext cx="89685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проведение тематических диалоговых площадок </a:t>
            </a: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во всех регионах </a:t>
            </a: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страны;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законы </a:t>
            </a: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«О недопущении реабилитации нацизма» и «О геноциде белорусского </a:t>
            </a: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народа»;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действие  </a:t>
            </a: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Республиканского совета </a:t>
            </a: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по исторической политике при Администрации Президента Республики </a:t>
            </a: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Беларусь;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27 городов и других населенных пунктов награждены вымпелами «За </a:t>
            </a:r>
            <a:r>
              <a:rPr lang="ru-RU" sz="1900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мужнасць</a:t>
            </a: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900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стойкасць</a:t>
            </a: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у гады </a:t>
            </a:r>
            <a:r>
              <a:rPr lang="ru-RU" sz="1900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Вялiкай</a:t>
            </a: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Айчыннай</a:t>
            </a: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вайны</a:t>
            </a: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патриотический культурно-образовательный проект </a:t>
            </a: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«Поезд Памяти</a:t>
            </a: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тематика </a:t>
            </a: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сохранения исторической правды о Великой Отечественной войне традиционно звучит на форумах регионов Беларуси и </a:t>
            </a: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России;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продвижение </a:t>
            </a: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 площадке ОБСЕ </a:t>
            </a: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тематики </a:t>
            </a: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сохранения исторической памяти о подвиге советского народа в Великой Отечественной </a:t>
            </a: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войне</a:t>
            </a: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ru-RU" sz="1900" b="0" i="0" u="none" strike="noStrike" kern="1200" cap="none" spc="0" normalizeH="0" baseline="0" noProof="0" dirty="0" smtClean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8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7209" y="67017"/>
            <a:ext cx="8640960" cy="648072"/>
          </a:xfrm>
        </p:spPr>
        <p:txBody>
          <a:bodyPr/>
          <a:lstStyle/>
          <a:p>
            <a:r>
              <a:rPr lang="ru-RU" sz="2200" b="1" dirty="0"/>
              <a:t>Правда о Победе советского народа в Великой Отечественной войне живет пока живут наши </a:t>
            </a:r>
            <a:r>
              <a:rPr lang="ru-RU" sz="2400" b="1" dirty="0"/>
              <a:t>ветераны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442" y="1022063"/>
            <a:ext cx="8824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algn="just">
              <a:defRPr/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Сегодня в нашей стране средний возраст участников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ВОВ составляет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96–97 лет, самым молодым из них (из числа партизан и подпольщиков) – 90 лет. </a:t>
            </a:r>
          </a:p>
          <a:p>
            <a:pPr lvl="0" indent="355600" algn="just">
              <a:defRPr/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По состоянию на 1 января 2023 г. в Беларуси проживали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647 ветеранов Великой Отечественной войны (в том числе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691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участник войны; 179 инвалидов войны; 534 награжденных тружеников тыла; 237 блокадников </a:t>
            </a:r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г.Ленинграда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; 22 человека, работавших на объектах ПВО, строительстве оборонительных сооружений, прифронтовых участках железных и автомобильных дорог; 11 человек, принимавших участие в составе специальных формирований в разминировании территорий и объектов после освобождения от немецкой оккупации в 1943–1945 гг.), а также 8,4 тыс. лиц, пострадавших от последствий войны (члены семей военнослужащих, погибших в годы войны; бывшие узники фашистских концлагерей; инвалиды с детства вследствие ранения, контузии, увечья, связанных с боевыми действиями в период войны либо с последствиями боевых действий). </a:t>
            </a:r>
          </a:p>
        </p:txBody>
      </p:sp>
    </p:spTree>
    <p:extLst>
      <p:ext uri="{BB962C8B-B14F-4D97-AF65-F5344CB8AC3E}">
        <p14:creationId xmlns:p14="http://schemas.microsoft.com/office/powerpoint/2010/main" val="195593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167" y="133538"/>
            <a:ext cx="8640960" cy="648072"/>
          </a:xfrm>
        </p:spPr>
        <p:txBody>
          <a:bodyPr/>
          <a:lstStyle/>
          <a:p>
            <a:r>
              <a:rPr lang="ru-RU" sz="2400" b="1" dirty="0"/>
              <a:t>Социальная защита ветеранов войны – приоритетное направление государственной политики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172643" y="-56382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93" y="1131590"/>
            <a:ext cx="89685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наличие меры </a:t>
            </a: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социальной защиты и государственные социальные льготы в сферах здравоохранения и жилищной, по проезду на пассажирском транспорте и др.</a:t>
            </a:r>
            <a:endParaRPr lang="ru-RU" sz="2200" dirty="0" smtClean="0">
              <a:ln w="0"/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ветераны 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ВОВ освобождены </a:t>
            </a: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от платы за социальное обслуживание на 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дому</a:t>
            </a: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ветераны </a:t>
            </a: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Великой Отечественной войны получают специальные выплаты к пенсии: повышение, возрастную доплату, надбавку на уход. </a:t>
            </a:r>
            <a:endParaRPr lang="ru-RU" sz="2200" dirty="0" smtClean="0">
              <a:ln w="0"/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ежегодно ко </a:t>
            </a: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Дню Победы ветеранам и лицам, пострадавшим от ее последствий, выплачивается материальная помощь </a:t>
            </a:r>
            <a:endParaRPr lang="ru-RU" sz="2200" dirty="0" smtClean="0">
              <a:ln w="0"/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выплата</a:t>
            </a:r>
            <a:r>
              <a:rPr kumimoji="0" lang="ru-RU" sz="2200" b="0" i="0" u="none" strike="noStrike" kern="1200" cap="none" spc="0" normalizeH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денежной премии на оздоровление и др.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kumimoji="0" lang="ru-RU" sz="2200" b="0" i="0" u="none" strike="noStrike" kern="1200" cap="none" spc="0" normalizeH="0" baseline="0" noProof="0" dirty="0" smtClean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9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74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0428" y="315667"/>
            <a:ext cx="84969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defRPr/>
            </a:pPr>
            <a:r>
              <a:rPr lang="ru-RU" sz="2200" dirty="0">
                <a:solidFill>
                  <a:prstClr val="white"/>
                </a:solidFill>
              </a:rPr>
              <a:t>К великому сожалению, в XXI веке мы являемся свидетелями новых форм агрессии на международной арене. На Западе не церемонятся с неугодными и слабыми, цинично практикуя в разных регионах оказание экономического давления, политический шантаж, технологии лжи и клеветы, насаждение неонацизма, взращивание «пятых колонн». Потеря взаимного доверия между глобальными игроками, отсутствие готовности к компромиссам, возврат к элементам блокового противостояния, по сути, поставили мир на грань новой войны. Находясь на европейском перекрестке, с этими вызовами столкнулась и наша страна, которая хорошо знает цену миру.</a:t>
            </a:r>
          </a:p>
          <a:p>
            <a:pPr lvl="0" indent="361950" algn="just">
              <a:defRPr/>
            </a:pPr>
            <a:r>
              <a:rPr lang="ru-RU" sz="2200" dirty="0">
                <a:solidFill>
                  <a:prstClr val="white"/>
                </a:solidFill>
              </a:rPr>
              <a:t> Поэтому в нашей стране предпринимаются все необходимые усилия по укреплению национальной безопасности. </a:t>
            </a:r>
            <a:endParaRPr lang="ru-RU" sz="2200" dirty="0">
              <a:solidFill>
                <a:prstClr val="white"/>
              </a:solidFill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92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67017"/>
            <a:ext cx="8640960" cy="648072"/>
          </a:xfrm>
        </p:spPr>
        <p:txBody>
          <a:bodyPr/>
          <a:lstStyle/>
          <a:p>
            <a:r>
              <a:rPr lang="ru-RU" sz="2400" b="1" dirty="0"/>
              <a:t>Вклад белорусского народа в разгром немецко-фашистских захватчиков. Цифры и факты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752" y="1131590"/>
            <a:ext cx="88244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ражения </a:t>
            </a:r>
            <a:r>
              <a:rPr lang="ru-RU" sz="2000" dirty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белорусской земле в июне–августе 1941 г. содействовали срыву германского плана «молниеносной войны» с СССР</a:t>
            </a:r>
            <a:r>
              <a:rPr lang="ru-RU" sz="2000" dirty="0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n w="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Красной армии сражались 1,3 млн наших </a:t>
            </a:r>
            <a:r>
              <a:rPr lang="ru-RU" sz="2000" dirty="0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соотечественников;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годы войны погибло около 3 млн жителей </a:t>
            </a:r>
            <a:r>
              <a:rPr lang="ru-RU" sz="2000" dirty="0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Беларуси;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территории Беларуси существовало около 250 лагерей советских военнопленных и 350 мест принудительного содержания населения. В 186 населенных пунктах были созданы еврейские </a:t>
            </a:r>
            <a:r>
              <a:rPr lang="ru-RU" sz="2000" dirty="0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гетто;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1945 году Белорусская Советская Социалистическая Республика вошла в число стран-учредителей и стала членом Организации Объединенных Наций.</a:t>
            </a:r>
            <a:endParaRPr lang="ru-RU" sz="2000" dirty="0">
              <a:ln w="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7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5977" y="425008"/>
            <a:ext cx="853730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100" dirty="0" smtClean="0">
                <a:solidFill>
                  <a:schemeClr val="bg1"/>
                </a:solidFill>
              </a:rPr>
              <a:t>Во время Великой Отечественной войны было </a:t>
            </a:r>
            <a:r>
              <a:rPr lang="ru-RU" sz="2100" dirty="0">
                <a:solidFill>
                  <a:schemeClr val="bg1"/>
                </a:solidFill>
              </a:rPr>
              <a:t>уничтожено более половины наших национальных богатств, разрушено 209 из 270-ти городов и райцентров, более 11,6 тыс. деревень. В городах и деревнях остались без жилья около 3 млн человек. Общий ущерб народному хозяйству БССР составил невероятно огромную цифру – </a:t>
            </a:r>
            <a:r>
              <a:rPr lang="ru-RU" sz="2100" dirty="0" smtClean="0">
                <a:solidFill>
                  <a:schemeClr val="bg1"/>
                </a:solidFill>
              </a:rPr>
              <a:t>75 </a:t>
            </a:r>
            <a:r>
              <a:rPr lang="ru-RU" sz="2100" dirty="0">
                <a:solidFill>
                  <a:schemeClr val="bg1"/>
                </a:solidFill>
              </a:rPr>
              <a:t>млрд рублей, что равнялось 35 государственным бюджетам Беларуси в 1940 году. Почти полностью были уничтожены энергетические мощности, 90% станочного парка, на 40% сократились посевные площади. Оккупанты уничтожили и вывезли в Германию 2 800 голов крупного и 5 700 голов мелкого скота. Было уничтожено полностью 6 177 и </a:t>
            </a:r>
            <a:r>
              <a:rPr lang="ru-RU" sz="2100" dirty="0" smtClean="0">
                <a:solidFill>
                  <a:schemeClr val="bg1"/>
                </a:solidFill>
              </a:rPr>
              <a:t>частично 2 </a:t>
            </a:r>
            <a:r>
              <a:rPr lang="ru-RU" sz="2100" dirty="0">
                <a:solidFill>
                  <a:schemeClr val="bg1"/>
                </a:solidFill>
              </a:rPr>
              <a:t>648 школьных помещений, 40 вузов, 24 научных </a:t>
            </a:r>
            <a:r>
              <a:rPr lang="ru-RU" sz="2100" dirty="0" smtClean="0">
                <a:solidFill>
                  <a:schemeClr val="bg1"/>
                </a:solidFill>
              </a:rPr>
              <a:t>учреждений, 200 </a:t>
            </a:r>
            <a:r>
              <a:rPr lang="ru-RU" sz="2100" dirty="0">
                <a:solidFill>
                  <a:schemeClr val="bg1"/>
                </a:solidFill>
              </a:rPr>
              <a:t>библиотек, 4 756 театров и клубов, 1 377 больниц и </a:t>
            </a:r>
            <a:r>
              <a:rPr lang="ru-RU" sz="2100" dirty="0" smtClean="0">
                <a:solidFill>
                  <a:schemeClr val="bg1"/>
                </a:solidFill>
              </a:rPr>
              <a:t>амбулаторий, 2 </a:t>
            </a:r>
            <a:r>
              <a:rPr lang="ru-RU" sz="2100" dirty="0">
                <a:solidFill>
                  <a:schemeClr val="bg1"/>
                </a:solidFill>
              </a:rPr>
              <a:t>188 детских учреждений. 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29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5977" y="425008"/>
            <a:ext cx="84644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/>
            <a:r>
              <a:rPr lang="ru-RU" sz="2100" dirty="0">
                <a:solidFill>
                  <a:prstClr val="white"/>
                </a:solidFill>
              </a:rPr>
              <a:t>Задача современников не допустить забвения героического подвига нашего народа. Поэтому в Конституции Республики Беларусь закреплены нормы о том, что «государство обеспечивает сохранение исторической правды и памяти о героическом подвиге белорусского народа в годы Великой Отечественной войны» (статья 15), «сохранение исторической памяти о героическом прошлом белорусского народа, патриотизм являются долгом каждого гражданина Республики Беларусь» (статья 54</a:t>
            </a:r>
            <a:r>
              <a:rPr lang="ru-RU" sz="2100" dirty="0" smtClean="0">
                <a:solidFill>
                  <a:prstClr val="white"/>
                </a:solidFill>
              </a:rPr>
              <a:t>).</a:t>
            </a:r>
          </a:p>
          <a:p>
            <a:pPr lvl="0" indent="361950" algn="just"/>
            <a:r>
              <a:rPr lang="ru-RU" sz="2100" b="1" u="sng" dirty="0">
                <a:solidFill>
                  <a:prstClr val="white"/>
                </a:solidFill>
              </a:rPr>
              <a:t>Мир на земле немыслим без исторической памяти. Таков один из главных тезисов Послания Главы государства </a:t>
            </a:r>
            <a:r>
              <a:rPr lang="ru-RU" sz="2100" b="1" u="sng" dirty="0" err="1">
                <a:solidFill>
                  <a:prstClr val="white"/>
                </a:solidFill>
              </a:rPr>
              <a:t>А.Г.Лукашенко</a:t>
            </a:r>
            <a:r>
              <a:rPr lang="ru-RU" sz="2100" b="1" u="sng" dirty="0">
                <a:solidFill>
                  <a:prstClr val="white"/>
                </a:solidFill>
              </a:rPr>
              <a:t> </a:t>
            </a:r>
            <a:r>
              <a:rPr lang="ru-RU" sz="2100" dirty="0">
                <a:solidFill>
                  <a:prstClr val="white"/>
                </a:solidFill>
              </a:rPr>
              <a:t>белорусскому народу и Национальному собранию Республики Беларусь в текущем году. 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535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67017"/>
            <a:ext cx="8640960" cy="648072"/>
          </a:xfrm>
        </p:spPr>
        <p:txBody>
          <a:bodyPr/>
          <a:lstStyle/>
          <a:p>
            <a:r>
              <a:rPr lang="ru-RU" sz="2400" b="1" dirty="0"/>
              <a:t>Победа в Великой Отечественной войне </a:t>
            </a:r>
            <a:endParaRPr lang="ru-RU" sz="2400" b="1" dirty="0" smtClean="0"/>
          </a:p>
          <a:p>
            <a:r>
              <a:rPr lang="ru-RU" sz="2400" b="1" dirty="0" smtClean="0"/>
              <a:t>как </a:t>
            </a:r>
            <a:r>
              <a:rPr lang="ru-RU" sz="2400" b="1" dirty="0"/>
              <a:t>итог народного единения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752" y="1131590"/>
            <a:ext cx="8824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Гарнизон Брестской крепости – воины более 30 национальностей – почти месяц в чрезвычайно тяжелых условиях блокады отбивал атаки </a:t>
            </a:r>
            <a:r>
              <a:rPr lang="ru-RU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врага.</a:t>
            </a:r>
            <a:endParaRPr kumimoji="0" lang="ru-RU" b="0" i="0" u="none" strike="noStrike" kern="1200" cap="none" spc="0" normalizeH="0" baseline="0" noProof="0" dirty="0" smtClean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 историю </a:t>
            </a:r>
            <a:r>
              <a:rPr lang="ru-RU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ВОВ </a:t>
            </a:r>
            <a:r>
              <a:rPr lang="ru-RU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одним из первых примеров подлинно всенародной обороны вошло сражение за </a:t>
            </a:r>
            <a:r>
              <a:rPr lang="ru-RU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г.Могилев</a:t>
            </a:r>
            <a:r>
              <a:rPr lang="ru-RU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в июле 1941 г. </a:t>
            </a:r>
            <a:endParaRPr lang="ru-RU" dirty="0" smtClean="0">
              <a:ln w="0"/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14 июля 1941 г. в ходе боев за </a:t>
            </a:r>
            <a:r>
              <a:rPr lang="ru-RU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г.Оршу</a:t>
            </a:r>
            <a:r>
              <a:rPr lang="ru-RU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сокрушительный огонь по врагу открыла первая экспериментальная батарея реактивных артиллерийских установок капитана </a:t>
            </a:r>
            <a:r>
              <a:rPr lang="ru-RU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И.А.Флерова</a:t>
            </a:r>
            <a:r>
              <a:rPr lang="ru-RU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– «катюш». </a:t>
            </a:r>
            <a:endParaRPr lang="ru-RU" dirty="0" smtClean="0">
              <a:ln w="0"/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Первый документально подтвержденный партизанский бой в ходе Второй мировой войны провел уже 28 июня 1941 г. в окрестностях </a:t>
            </a:r>
            <a:r>
              <a:rPr lang="ru-RU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г.Пинска</a:t>
            </a:r>
            <a:r>
              <a:rPr lang="ru-RU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отряд легендарного командира </a:t>
            </a:r>
            <a:r>
              <a:rPr lang="ru-RU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В.З.Коржа</a:t>
            </a:r>
            <a:r>
              <a:rPr lang="ru-RU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Важную роль в приближении общей Победы над врагом сыграли белорусы – труженики </a:t>
            </a:r>
            <a:r>
              <a:rPr lang="ru-RU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тыла</a:t>
            </a:r>
            <a:r>
              <a:rPr lang="ru-RU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 военачальники-уроженцы Беларуси.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 белорусской территории кровопролитная война длилась долгие 3 года 1 месяц и 6 дней.</a:t>
            </a:r>
            <a:endParaRPr kumimoji="0" lang="ru-RU" b="0" i="0" u="none" strike="noStrike" kern="1200" cap="none" spc="0" normalizeH="0" baseline="0" noProof="0" dirty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2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67017"/>
            <a:ext cx="8640960" cy="648072"/>
          </a:xfrm>
        </p:spPr>
        <p:txBody>
          <a:bodyPr/>
          <a:lstStyle/>
          <a:p>
            <a:r>
              <a:rPr lang="ru-RU" sz="2400" b="1" dirty="0" smtClean="0"/>
              <a:t>Звания и награды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85" y="999229"/>
            <a:ext cx="88244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 1965 году Брестская крепость была удостоена звания «Крепость-герой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 1980 году </a:t>
            </a:r>
            <a:r>
              <a:rPr lang="ru-RU" sz="2200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г.Могилев</a:t>
            </a: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был награжден орденом Отечественной войны І степени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 1984 году </a:t>
            </a:r>
            <a:r>
              <a:rPr lang="ru-RU" sz="2200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г.Орша</a:t>
            </a: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награжден орденом Отечественной войны І степени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 1974 году за выдающиеся заслуги перед Родиной, мужество и героизм, проявленные трудящимися </a:t>
            </a:r>
            <a:r>
              <a:rPr lang="ru-RU" sz="2200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г.Минска</a:t>
            </a: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в борьбе против гитлеровских оккупантов, большую роль в развертывании всенародного партизанского движения в годы Великой Отечественной войны, столица БССР была удостоена почетного звания «Город-герой».</a:t>
            </a:r>
            <a:endParaRPr kumimoji="0" lang="ru-RU" sz="2200" b="0" i="0" u="none" strike="noStrike" kern="1200" cap="none" spc="0" normalizeH="0" baseline="0" noProof="0" dirty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1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7209" y="67017"/>
            <a:ext cx="8640960" cy="648072"/>
          </a:xfrm>
        </p:spPr>
        <p:txBody>
          <a:bodyPr/>
          <a:lstStyle/>
          <a:p>
            <a:r>
              <a:rPr lang="ru-RU" sz="2200" b="1" dirty="0" smtClean="0"/>
              <a:t>Попытки фальсификации истории</a:t>
            </a:r>
          </a:p>
          <a:p>
            <a:r>
              <a:rPr lang="ru-RU" sz="2200" b="1" dirty="0" smtClean="0"/>
              <a:t>Второй мировой войны и Великой Отечественной войны</a:t>
            </a:r>
            <a:endParaRPr lang="ru-RU" sz="2200" b="1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442" y="993677"/>
            <a:ext cx="8824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algn="just">
              <a:defRPr/>
            </a:pPr>
            <a:r>
              <a:rPr lang="ru-RU" sz="21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После распада Советского Союза и ликвидации Организации Варшавского договора ведущие страны Запада активизировали усилия на восточно-европейском пространстве по ревизии истории Второй мировой </a:t>
            </a:r>
            <a:r>
              <a:rPr lang="ru-RU" sz="21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войны.</a:t>
            </a:r>
          </a:p>
          <a:p>
            <a:pPr lvl="0" indent="355600" algn="just">
              <a:defRPr/>
            </a:pPr>
            <a:r>
              <a:rPr lang="ru-RU" sz="21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 современной Польше СССР называется «агрессором» и обвинялся во всех бедах польского государства в период с 1939 по 1991 годы. Сознательно замалчиваются преступления Армии </a:t>
            </a:r>
            <a:r>
              <a:rPr lang="ru-RU" sz="2100" dirty="0" err="1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Крайовой</a:t>
            </a:r>
            <a:r>
              <a:rPr lang="ru-RU" sz="21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Еще в 2017 году президент Польши </a:t>
            </a:r>
            <a:r>
              <a:rPr lang="ru-RU" sz="2100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А.Дуда</a:t>
            </a:r>
            <a:r>
              <a:rPr lang="ru-RU" sz="21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законодательно закрепил снос советских </a:t>
            </a:r>
            <a:r>
              <a:rPr lang="ru-RU" sz="21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памятников.</a:t>
            </a:r>
          </a:p>
          <a:p>
            <a:pPr lvl="0" indent="355600" algn="just">
              <a:defRPr/>
            </a:pPr>
            <a:r>
              <a:rPr lang="ru-RU" sz="21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 все это при том, что при освобождении Польши погибли свыше 600 тыс. советских солдат, а также на ее территории нацистами были убиты около 700 тыс. советских военнопленных.</a:t>
            </a:r>
            <a:endParaRPr kumimoji="0" lang="ru-RU" sz="2100" b="0" i="0" u="none" strike="noStrike" kern="1200" cap="none" spc="0" normalizeH="0" baseline="0" noProof="0" dirty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6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13568"/>
            <a:ext cx="8640960" cy="648072"/>
          </a:xfrm>
        </p:spPr>
        <p:txBody>
          <a:bodyPr/>
          <a:lstStyle/>
          <a:p>
            <a:r>
              <a:rPr lang="ru-RU" sz="2400" b="1" dirty="0" smtClean="0"/>
              <a:t>Направления </a:t>
            </a:r>
            <a:r>
              <a:rPr lang="ru-RU" sz="2400" b="1" dirty="0"/>
              <a:t>фальсификации исторических </a:t>
            </a:r>
            <a:r>
              <a:rPr lang="ru-RU" sz="2400" b="1" dirty="0" smtClean="0"/>
              <a:t>событий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85" y="999229"/>
            <a:ext cx="882449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отвлечение общественного мнения от главных сражений с нацистами (битва под Москвой, Курская битва, операция «Багратион» и </a:t>
            </a: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др.;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возложение </a:t>
            </a: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вины за развязывание Второй мировой войны на </a:t>
            </a: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СССР;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отождествление нацизма и </a:t>
            </a: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коммунизма;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реабилитация и возвеличивание предателей, приспешников фашизма, </a:t>
            </a: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коллаборационистов;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отрицание освободительной миссии Красной армии на европейском континенте</a:t>
            </a: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принижение значения партизанского движения на территории Беларуси с активным использованием избитых идеологических штампов, рожденных в период «холодной войны</a:t>
            </a:r>
            <a:r>
              <a:rPr lang="ru-RU" sz="19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умаление решающей роли СССР в разгроме фашистской Германии, приписки западным участникам антигитлеровской коалиции «авторства» коренного перелома в разгроме фашизма. </a:t>
            </a:r>
            <a:endParaRPr kumimoji="0" lang="ru-RU" sz="1900" b="0" i="0" u="none" strike="noStrike" kern="1200" cap="none" spc="0" normalizeH="0" baseline="0" noProof="0" dirty="0" smtClean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5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67017"/>
            <a:ext cx="8640960" cy="648072"/>
          </a:xfrm>
        </p:spPr>
        <p:txBody>
          <a:bodyPr/>
          <a:lstStyle/>
          <a:p>
            <a:r>
              <a:rPr lang="ru-RU" sz="2200" b="1" dirty="0"/>
              <a:t>Попытки фальсификации истории</a:t>
            </a:r>
          </a:p>
          <a:p>
            <a:r>
              <a:rPr lang="ru-RU" sz="2200" b="1" dirty="0"/>
              <a:t>Второй мировой войны и Великой Отечественной </a:t>
            </a:r>
            <a:r>
              <a:rPr lang="ru-RU" sz="2400" b="1" dirty="0"/>
              <a:t>войны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85" y="999229"/>
            <a:ext cx="88244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1965 году Брестская крепость была удостоена звания «Крепость-герой».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1980 году </a:t>
            </a:r>
            <a:r>
              <a:rPr kumimoji="0" lang="ru-RU" sz="2200" b="0" i="0" u="none" strike="noStrike" kern="1200" cap="none" spc="0" normalizeH="0" baseline="0" noProof="0" dirty="0" err="1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г.Могилев</a:t>
            </a: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был награжден орденом Отечественной войны І степени.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1984 году </a:t>
            </a:r>
            <a:r>
              <a:rPr kumimoji="0" lang="ru-RU" sz="2200" b="0" i="0" u="none" strike="noStrike" kern="1200" cap="none" spc="0" normalizeH="0" baseline="0" noProof="0" dirty="0" err="1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г.Орша</a:t>
            </a: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награжден орденом Отечественной войны І степени.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1974 году за выдающиеся заслуги перед Родиной, мужество и героизм, проявленные трудящимися </a:t>
            </a:r>
            <a:r>
              <a:rPr kumimoji="0" lang="ru-RU" sz="2200" b="0" i="0" u="none" strike="noStrike" kern="1200" cap="none" spc="0" normalizeH="0" baseline="0" noProof="0" dirty="0" err="1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г.Минска</a:t>
            </a: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 борьбе против гитлеровских оккупантов, большую роль в развертывании всенародного партизанского движения в годы Великой Отечественной войны, столица БССР была удостоена почетного звания «Город-герой».</a:t>
            </a:r>
            <a:endParaRPr kumimoji="0" lang="ru-RU" sz="2200" b="0" i="0" u="none" strike="noStrike" kern="1200" cap="none" spc="0" normalizeH="0" baseline="0" noProof="0" dirty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6572</TotalTime>
  <Words>1441</Words>
  <Application>Microsoft Office PowerPoint</Application>
  <PresentationFormat>Экран (16:9)</PresentationFormat>
  <Paragraphs>103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Times New Roman</vt:lpstr>
      <vt:lpstr>Wingdings</vt:lpstr>
      <vt:lpstr>Тема Office</vt:lpstr>
      <vt:lpstr> ЕДИНЫЙ ДЕНЬ ИНФОРМИРОВАНИЯ  «ИСТОРИЧЕСКАЯ ПАМЯТЬ  О ВЕЛИКОЙ     ОТЕЧЕСТВЕННОЙ ВОЙНЕ  КАК ФАКТОР ФОРМИРОВАНИЯ ПАТРИОТИЗМА»   май 2023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uchebn</dc:creator>
  <cp:lastModifiedBy>Gerasimchik Natalia V.</cp:lastModifiedBy>
  <cp:revision>435</cp:revision>
  <cp:lastPrinted>2022-11-15T08:11:14Z</cp:lastPrinted>
  <dcterms:created xsi:type="dcterms:W3CDTF">2020-01-16T07:07:12Z</dcterms:created>
  <dcterms:modified xsi:type="dcterms:W3CDTF">2023-05-13T13:01:56Z</dcterms:modified>
</cp:coreProperties>
</file>