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92" r:id="rId3"/>
    <p:sldId id="559" r:id="rId4"/>
    <p:sldId id="622" r:id="rId5"/>
    <p:sldId id="623" r:id="rId6"/>
    <p:sldId id="624" r:id="rId7"/>
    <p:sldId id="625" r:id="rId8"/>
    <p:sldId id="626" r:id="rId9"/>
    <p:sldId id="628" r:id="rId10"/>
    <p:sldId id="630" r:id="rId11"/>
    <p:sldId id="609" r:id="rId12"/>
    <p:sldId id="631" r:id="rId13"/>
    <p:sldId id="632" r:id="rId14"/>
    <p:sldId id="633" r:id="rId15"/>
    <p:sldId id="634" r:id="rId16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85212" autoAdjust="0"/>
  </p:normalViewPr>
  <p:slideViewPr>
    <p:cSldViewPr>
      <p:cViewPr varScale="1">
        <p:scale>
          <a:sx n="97" d="100"/>
          <a:sy n="97" d="100"/>
        </p:scale>
        <p:origin x="1038" y="90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8" y="9442153"/>
            <a:ext cx="2950475" cy="497047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1"/>
            <a:ext cx="5447030" cy="3914239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5" cy="49877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1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54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30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24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45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151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79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51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4/18/2023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7614"/>
            <a:ext cx="5868144" cy="3600400"/>
          </a:xfrm>
        </p:spPr>
        <p:txBody>
          <a:bodyPr/>
          <a:lstStyle/>
          <a:p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000" b="1" u="sng" dirty="0"/>
              <a:t>ЕДИНЫЙ ДЕНЬ ИНФОРМИРОВАНИЯ</a:t>
            </a:r>
            <a:br>
              <a:rPr lang="ru-RU" sz="2000" b="1" u="sng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800" b="1" dirty="0" smtClean="0"/>
              <a:t>«</a:t>
            </a:r>
            <a:r>
              <a:rPr lang="ru-RU" sz="1800" b="1" dirty="0"/>
              <a:t>КЛЮЧЕВЫЕ АСПЕКТЫ ПОСЛАНИЯ </a:t>
            </a:r>
            <a:br>
              <a:rPr lang="ru-RU" sz="1800" b="1" dirty="0"/>
            </a:br>
            <a:r>
              <a:rPr lang="ru-RU" sz="1800" b="1" dirty="0"/>
              <a:t>ПРЕЗИДЕНТА РЕСПУБЛИКИ БЕЛАРУСЬ А.Г.ЛУКАШЕНКО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БЕЛОРУССКОМУ </a:t>
            </a:r>
            <a:r>
              <a:rPr lang="ru-RU" sz="1800" b="1" dirty="0"/>
              <a:t>НАРОДУ И НАЦИОНАЛЬНОМУ СОБРАНИЮ </a:t>
            </a:r>
            <a:br>
              <a:rPr lang="ru-RU" sz="1800" b="1" dirty="0"/>
            </a:br>
            <a:r>
              <a:rPr lang="ru-RU" sz="1800" b="1" dirty="0"/>
              <a:t>РЕСПУБЛИКИ </a:t>
            </a:r>
            <a:r>
              <a:rPr lang="ru-RU" sz="1800" b="1" dirty="0" smtClean="0"/>
              <a:t>БЕЛАРУСЬ»</a:t>
            </a:r>
            <a:r>
              <a:rPr lang="ru-RU" sz="1800" b="1" dirty="0" smtClean="0">
                <a:cs typeface="Aharoni" pitchFamily="2" charset="-79"/>
              </a:rPr>
              <a:t> </a:t>
            </a:r>
            <a:r>
              <a:rPr lang="en-US" sz="1800" b="1" dirty="0">
                <a:cs typeface="Aharoni" pitchFamily="2" charset="-79"/>
              </a:rPr>
              <a:t/>
            </a:r>
            <a:br>
              <a:rPr lang="en-US" sz="1800" b="1" dirty="0">
                <a:cs typeface="Aharoni" pitchFamily="2" charset="-79"/>
              </a:rPr>
            </a:br>
            <a:r>
              <a:rPr lang="ru-RU" sz="2000" b="1" i="1" dirty="0"/>
              <a:t>апрель </a:t>
            </a:r>
            <a:r>
              <a:rPr lang="ru-RU" sz="2000" b="1" i="1" dirty="0"/>
              <a:t>2023 г.</a:t>
            </a:r>
            <a:r>
              <a:rPr lang="ru-RU" sz="1800" b="1" i="1" dirty="0"/>
              <a:t/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71296" y="517341"/>
            <a:ext cx="82631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мнению белорусского лидера, есть только один индикатор внешнеполитической самостоятельности государства – политическая воля лидера. 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словам Президента, ”Европа может сохраниться только с нами, прежде всего с Россией. Если Европа объединится с Россией, это будет такой полюс, с которым никто не справится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“.</a:t>
            </a:r>
          </a:p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 годы независимости Беларусь не находилась в столь тревожной и угрожающей ее безопасности ситуации, как сегодня. ”За нас серьезно взялись. За кордоном готовят боевиков из числа беглых, на горбу которых НАТО планирует влезть к нам и устроить военную заварушку“, – констатировал Глава государства.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567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74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23528" y="119121"/>
            <a:ext cx="84969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defRPr/>
            </a:pPr>
            <a:r>
              <a:rPr lang="ru-RU" sz="2100" dirty="0">
                <a:solidFill>
                  <a:prstClr val="white"/>
                </a:solidFill>
              </a:rPr>
              <a:t>Наш внешнеполитический ответ, по мнению белорусского лидера, на всю эту ”вакханалию“ – в ускоренном развитии отношений с нашими ближайшими союзниками. И так называемый разворот на Восток в нашей политике – разумная реальность, продиктованная духом времени.</a:t>
            </a:r>
          </a:p>
          <a:p>
            <a:pPr lvl="0" indent="361950" algn="just">
              <a:defRPr/>
            </a:pPr>
            <a:r>
              <a:rPr lang="ru-RU" sz="2100" dirty="0">
                <a:solidFill>
                  <a:prstClr val="white"/>
                </a:solidFill>
              </a:rPr>
              <a:t>В этих условиях активизация взаимодействия Беларуси, России, Китая, Ирана, стран Ближнего Востока, других конструктивных центров силы представляет реальную угрозу концепции однополярного мира. ”Какой наш общий ответ? Он в единстве и общих подходах к формированию справедливого и многополярного мира, основанного на созидании и уважении культурно-исторического многообразия, а также на взаимной поддержке друг друга“, – резюмировал Александр Лукашенко.</a:t>
            </a:r>
          </a:p>
          <a:p>
            <a:pPr lvl="0" indent="361950" algn="just">
              <a:defRPr/>
            </a:pPr>
            <a:r>
              <a:rPr lang="ru-RU" sz="2100" dirty="0">
                <a:solidFill>
                  <a:prstClr val="white"/>
                </a:solidFill>
              </a:rPr>
              <a:t>Приоритет во внешней торговле мы отдаем стратегическим партнерам и союзникам – прежде всего России и Китаю.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325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74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23528" y="119121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defRPr/>
            </a:pPr>
            <a:r>
              <a:rPr lang="ru-RU" sz="2400" dirty="0">
                <a:solidFill>
                  <a:prstClr val="white"/>
                </a:solidFill>
              </a:rPr>
              <a:t>Беларусь открыта для всякого диалога, в том числе с нашими соседями, европейцами. Мы готовы сотрудничать и делать все то, что возможно в нынешних условиях. Потому что Беларусь – это Европа. Это ее географический центр. Отгородиться от нас не удастся никакими заборами с колючей проволокой ни полякам, ни литовцам, ни латышам. Но нам нужна новая Европа, по-настоящему независимая, добрососедская.</a:t>
            </a:r>
          </a:p>
          <a:p>
            <a:pPr lvl="0" indent="361950" algn="just">
              <a:defRPr/>
            </a:pPr>
            <a:r>
              <a:rPr lang="ru-RU" sz="2400" dirty="0">
                <a:solidFill>
                  <a:prstClr val="white"/>
                </a:solidFill>
              </a:rPr>
              <a:t>”Мы, со своей стороны, всегда готовы к предметному обсуждению любых интересующих сфер. Но наша позиция неизменна: только с теми, кто уважает белорусский народ, его выбор и традиции. Только при условии соблюдения наших национальных интересов“, – констатировал Президент.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945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42" y="67017"/>
            <a:ext cx="8640960" cy="648072"/>
          </a:xfrm>
        </p:spPr>
        <p:txBody>
          <a:bodyPr/>
          <a:lstStyle/>
          <a:p>
            <a:r>
              <a:rPr lang="ru-RU" sz="2400" dirty="0" smtClean="0"/>
              <a:t>Обороноспособность и безопасность государства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14" y="1131590"/>
            <a:ext cx="882449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lvl="0" indent="276225" algn="just">
              <a:defRPr/>
            </a:pPr>
            <a:r>
              <a:rPr lang="ru-RU" sz="21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Александр Лукашенко подчеркнул, что Беларусь – миролюбивая </a:t>
            </a:r>
            <a:r>
              <a:rPr lang="ru-RU" sz="21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страна: </a:t>
            </a:r>
            <a:r>
              <a:rPr lang="ru-RU" sz="21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”Мы не планируем ни на кого нападать, не хотим ни с кем воевать. Не хотим. Мы до сих пор еще не захоронили последнего солдата и мирного жителя, которых потеряли в годы Великой Отечественной. И всем сердцем хотим, чтобы эта война осталась последней в истории нашей земли</a:t>
            </a:r>
            <a:r>
              <a:rPr lang="ru-RU" sz="21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“.</a:t>
            </a:r>
          </a:p>
          <a:p>
            <a:pPr marL="176213" lvl="0" indent="276225" algn="just">
              <a:defRPr/>
            </a:pPr>
            <a:r>
              <a:rPr lang="ru-RU" sz="2100" dirty="0" err="1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А.Г.Лукашенко</a:t>
            </a:r>
            <a:r>
              <a:rPr lang="ru-RU" sz="21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напомнил</a:t>
            </a:r>
            <a:r>
              <a:rPr lang="ru-RU" sz="21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: любое посягательство на суверенную территорию Беларуси, нашу военную и гражданскую инфраструктуру получит немедленный ответ</a:t>
            </a:r>
            <a:r>
              <a:rPr lang="ru-RU" sz="21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6213" lvl="0" indent="276225" algn="just">
              <a:defRPr/>
            </a:pPr>
            <a:r>
              <a:rPr lang="ru-RU" sz="21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Президентом поручено всем силовым ведомствам страны сохранить мир на белорусской земле, чего бы это ни стоило.</a:t>
            </a:r>
            <a:endParaRPr kumimoji="0" lang="ru-RU" sz="21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4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74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23528" y="119121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defRPr/>
            </a:pPr>
            <a:r>
              <a:rPr lang="ru-RU" sz="2400" dirty="0">
                <a:solidFill>
                  <a:prstClr val="white"/>
                </a:solidFill>
              </a:rPr>
              <a:t>Под постоянным контролем находятся западные рубежи. Усилена охрана приграничных с Польшей и Литвой. На данных направлениях воинские части находятся в постоянной готовности. Понимая, что Беларусь стоит на прикрытии западного фланга Союза Беларуси и России, принято решение о частичном развертывании региональной группировки войск.</a:t>
            </a:r>
          </a:p>
          <a:p>
            <a:pPr lvl="0" indent="361950" algn="just">
              <a:defRPr/>
            </a:pPr>
            <a:r>
              <a:rPr lang="ru-RU" sz="2400" dirty="0">
                <a:solidFill>
                  <a:prstClr val="white"/>
                </a:solidFill>
              </a:rPr>
              <a:t>В Беларуси далеко продвинулись в развитии территориальной </a:t>
            </a:r>
            <a:r>
              <a:rPr lang="ru-RU" sz="2400" dirty="0" smtClean="0">
                <a:solidFill>
                  <a:prstClr val="white"/>
                </a:solidFill>
              </a:rPr>
              <a:t>обороны: создан </a:t>
            </a:r>
            <a:r>
              <a:rPr lang="ru-RU" sz="2400" dirty="0">
                <a:solidFill>
                  <a:prstClr val="white"/>
                </a:solidFill>
              </a:rPr>
              <a:t>механизм формирования народного ополчения. Отчасти с этим связана планово-организационная работа военных комиссариатов на предприятиях и в организациях. Цель этой работы – иметь объективные данные о состоянии численности военно-обученного </a:t>
            </a:r>
            <a:r>
              <a:rPr lang="ru-RU" sz="2400" dirty="0" smtClean="0">
                <a:solidFill>
                  <a:prstClr val="white"/>
                </a:solidFill>
              </a:rPr>
              <a:t>резерва.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470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74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0428" y="315667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defRPr/>
            </a:pPr>
            <a:r>
              <a:rPr lang="ru-RU" sz="2400" dirty="0">
                <a:solidFill>
                  <a:prstClr val="white"/>
                </a:solidFill>
              </a:rPr>
              <a:t>Мы все хотим жить под мирным небом, жить в мире со всеми народами. В этом желании не все, но многое зависит от нас самих.</a:t>
            </a:r>
          </a:p>
          <a:p>
            <a:pPr lvl="0" indent="361950" algn="just">
              <a:defRPr/>
            </a:pPr>
            <a:r>
              <a:rPr lang="ru-RU" sz="2400" dirty="0">
                <a:solidFill>
                  <a:prstClr val="white"/>
                </a:solidFill>
              </a:rPr>
              <a:t>Суверенитет, независимость не даются раз и навсегда. Это постоянная необходимость демонстрировать, что у нас есть воля, есть свои ценности, свои традиции и свой исторический путь. Путь мира и созидания.</a:t>
            </a:r>
          </a:p>
          <a:p>
            <a:pPr lvl="0" indent="361950" algn="just">
              <a:defRPr/>
            </a:pPr>
            <a:r>
              <a:rPr lang="ru-RU" sz="2400" dirty="0">
                <a:solidFill>
                  <a:prstClr val="white"/>
                </a:solidFill>
              </a:rPr>
              <a:t>”Беларусь – это наша земля. Только мы сами знаем, как должна развиваться Беларусь, только мы определяем и будем определять стратегию этого развития, только мы несем реальную ответственность за свое будущее“, – подвел итог Президент.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92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100" dirty="0">
                <a:solidFill>
                  <a:schemeClr val="bg1"/>
                </a:solidFill>
              </a:rPr>
              <a:t>В соответствии со статьей 84 Конституции Республики Беларусь 31 марта 2023 г. Президент Республики Беларусь </a:t>
            </a:r>
            <a:r>
              <a:rPr lang="ru-RU" sz="2100" dirty="0" err="1">
                <a:solidFill>
                  <a:schemeClr val="bg1"/>
                </a:solidFill>
              </a:rPr>
              <a:t>А.Г.Лукашенко</a:t>
            </a:r>
            <a:r>
              <a:rPr lang="ru-RU" sz="2100" dirty="0">
                <a:solidFill>
                  <a:schemeClr val="bg1"/>
                </a:solidFill>
              </a:rPr>
              <a:t> в очередной раз обратился с ежегодным Посланием к белорусскому народу и Национальному собранию Республики </a:t>
            </a:r>
            <a:r>
              <a:rPr lang="ru-RU" sz="2100" dirty="0" smtClean="0">
                <a:solidFill>
                  <a:schemeClr val="bg1"/>
                </a:solidFill>
              </a:rPr>
              <a:t>Беларусь</a:t>
            </a:r>
            <a:r>
              <a:rPr lang="en-US" sz="2100" dirty="0" smtClean="0">
                <a:solidFill>
                  <a:schemeClr val="bg1"/>
                </a:solidFill>
              </a:rPr>
              <a:t>.</a:t>
            </a:r>
          </a:p>
          <a:p>
            <a:pPr indent="361950" algn="just"/>
            <a:r>
              <a:rPr lang="ru-RU" sz="2100" dirty="0">
                <a:solidFill>
                  <a:schemeClr val="bg1"/>
                </a:solidFill>
              </a:rPr>
              <a:t>”Вопросы, которые ставим, касаются каждого белоруса. Темы, которые мы обсуждаем, – от жизни. В центре решений, которые принимаем, – стремление к сохранению мира, созидание во благо будущего Беларуси, социальная справедливость. Это наши демократические ценности, истинные ценности! Это основа нашей национальной идеи, которую рельефно определило нынешнее время. И служить этой идее должны мы все – и словом, и делом. Особенно сейчас, когда на планете становится все меньше и меньше места для безопасной и достойной жизни“, – убежден Президент Республики Беларусь.</a:t>
            </a: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7209" y="317055"/>
            <a:ext cx="8640960" cy="648072"/>
          </a:xfrm>
        </p:spPr>
        <p:txBody>
          <a:bodyPr/>
          <a:lstStyle/>
          <a:p>
            <a:r>
              <a:rPr lang="ru-RU" sz="2400" b="1" dirty="0" smtClean="0"/>
              <a:t>Основные тематические блоки Послания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2" y="993677"/>
            <a:ext cx="882449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800" dirty="0" smtClean="0">
              <a:ln w="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народное единство;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историческая память и национальные традиции;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экономика и развитие страны в </a:t>
            </a:r>
            <a:r>
              <a:rPr lang="ru-RU" sz="2800" dirty="0" err="1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санкционных</a:t>
            </a:r>
            <a:r>
              <a:rPr lang="ru-RU" sz="28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условиях;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социальная справедливость;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независимая внешняя политика;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800" dirty="0" smtClean="0">
                <a:ln w="0"/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обороноспособность и безопасность государства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200" dirty="0" smtClean="0">
              <a:ln w="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200" dirty="0">
              <a:ln w="0"/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7209" y="220504"/>
            <a:ext cx="8640960" cy="648072"/>
          </a:xfrm>
        </p:spPr>
        <p:txBody>
          <a:bodyPr/>
          <a:lstStyle/>
          <a:p>
            <a:r>
              <a:rPr lang="ru-RU" sz="2400" b="1" dirty="0" smtClean="0"/>
              <a:t>Народное единство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2" y="993677"/>
            <a:ext cx="8824494" cy="441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>
              <a:defRPr/>
            </a:pP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Первое условие сохранения суверенитета и независимости – народное единство. </a:t>
            </a:r>
          </a:p>
          <a:p>
            <a:pPr lvl="0" indent="355600" algn="just">
              <a:defRPr/>
            </a:pP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Как заявил белорусский лидер, мы, белорусы, всегда демонстрировали его в переломные моменты истории. Именно единство давало нам силы для победы над врагами и обстоятельствами.</a:t>
            </a:r>
          </a:p>
          <a:p>
            <a:pPr lvl="0" indent="355600" algn="just">
              <a:defRPr/>
            </a:pPr>
            <a:r>
              <a:rPr lang="ru-RU" sz="216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Большинством в прошлом году на конституционном уровне мы определили ряд новых стратегических направлений. Причем сохранили преемственность политических традиций. Это важнейшее достижение истории нашей государственности…Такого единодушия наша история не знала“, – подчеркнул Глава государства.</a:t>
            </a:r>
          </a:p>
          <a:p>
            <a:pPr marL="0" marR="0" lvl="0" indent="355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6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42" y="67017"/>
            <a:ext cx="8640960" cy="648072"/>
          </a:xfrm>
        </p:spPr>
        <p:txBody>
          <a:bodyPr/>
          <a:lstStyle/>
          <a:p>
            <a:r>
              <a:rPr lang="ru-RU" sz="2400" b="1" dirty="0" smtClean="0"/>
              <a:t>Акценты, влияющие на сохранение нашей государственности и суверенитета: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2" y="993677"/>
            <a:ext cx="8824494" cy="413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белорусская нация формировалась на стыке западной и восточнославянской цивилизаций, на основе христианства, но при подавляющем преимуществе </a:t>
            </a:r>
            <a:r>
              <a:rPr lang="ru-RU" sz="216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православия;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белорусская государственность изначально формировалась на основе традиций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народовластия;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белорусское государство также является полноправным преемником исторического наследия Древней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Руси;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историческом прошлом – истоки белорусской веротерпимости и уважения к другим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народам;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в-пятых, мы слишком романтизировали такие периоды, как ВКЛ и Речь </a:t>
            </a:r>
            <a:r>
              <a:rPr lang="ru-RU" sz="22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Посполитая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 smtClean="0">
              <a:ln w="0"/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endParaRPr kumimoji="0" lang="ru-RU" sz="22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2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7209" y="220504"/>
            <a:ext cx="8640960" cy="648072"/>
          </a:xfrm>
        </p:spPr>
        <p:txBody>
          <a:bodyPr/>
          <a:lstStyle/>
          <a:p>
            <a:r>
              <a:rPr lang="ru-RU" sz="2400" b="1" dirty="0" smtClean="0"/>
              <a:t>Историческая память и национальные традиции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2" y="993677"/>
            <a:ext cx="8824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>
              <a:defRPr/>
            </a:pPr>
            <a:r>
              <a:rPr lang="ru-RU" sz="216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Белорусским </a:t>
            </a: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лидером поставлена задача: ”В определенной мере Год мира и созидания должен стать продолжением основной идеи Года исторической памяти. Потому что мир на земле немыслим без исторической памяти, а созидание – это преемственность исторического пути, это шаг в будущее</a:t>
            </a:r>
            <a:r>
              <a:rPr lang="ru-RU" sz="216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“.</a:t>
            </a:r>
          </a:p>
          <a:p>
            <a:pPr lvl="0" indent="355600" algn="just"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Серьезную проблему белорусский лидер видит и в вопросах защиты своего национального наследия. ”Мы всегда достаточно бережно относились к своей культуре, к народному творчеству. Но время ставит новые задачи. Мало беречь и возрождать. Актуальным стал вопрос о поэтапном культурном ”</a:t>
            </a:r>
            <a:r>
              <a:rPr lang="ru-RU" sz="2200" dirty="0" err="1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импортозамещении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“, – убежден Президент.</a:t>
            </a:r>
            <a:endParaRPr kumimoji="0" lang="ru-RU" sz="22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21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7209" y="220504"/>
            <a:ext cx="8640960" cy="648072"/>
          </a:xfrm>
        </p:spPr>
        <p:txBody>
          <a:bodyPr/>
          <a:lstStyle/>
          <a:p>
            <a:r>
              <a:rPr lang="ru-RU" sz="2400" b="1" dirty="0" smtClean="0"/>
              <a:t>Экономика и развитие страны в </a:t>
            </a:r>
            <a:r>
              <a:rPr lang="ru-RU" sz="2400" b="1" dirty="0" err="1" smtClean="0"/>
              <a:t>санкционных</a:t>
            </a:r>
            <a:r>
              <a:rPr lang="ru-RU" sz="2400" b="1" dirty="0" smtClean="0"/>
              <a:t> условиях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442" y="993677"/>
            <a:ext cx="8824494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>
              <a:defRPr/>
            </a:pP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По всем показателям, характеризующим социальное неравенство, Беларусь относится к наиболее благополучным </a:t>
            </a:r>
            <a:r>
              <a:rPr lang="ru-RU" sz="216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странам.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Обладание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значительными, прежде всего, природными ресурсами, наряду с высоким уровнем промышленного производства и серьезными научными компетенциями – причина стремления устранить Беларусь как конкурента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355600" algn="just"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Президент коснулся реального сектора экономики, выразив особую благодарность всем, занятым в этом сегменте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экономики.</a:t>
            </a:r>
          </a:p>
          <a:p>
            <a:pPr lvl="0" indent="355600" algn="just"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”Текущий год – это медиана пятилетней программы. В этот год мы должны выполнить все, что наметили, сработать так же,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может, и лучше, чем в прошлом году“, – напутствовал Глава государства.</a:t>
            </a:r>
          </a:p>
          <a:p>
            <a:pPr lvl="0" indent="355600" algn="just">
              <a:defRPr/>
            </a:pPr>
            <a:endParaRPr kumimoji="0" lang="ru-RU" sz="22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8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42" y="67017"/>
            <a:ext cx="8640960" cy="648072"/>
          </a:xfrm>
        </p:spPr>
        <p:txBody>
          <a:bodyPr/>
          <a:lstStyle/>
          <a:p>
            <a:r>
              <a:rPr lang="ru-RU" sz="2400" dirty="0" smtClean="0"/>
              <a:t>Задача 2023 года - рост ВВП около 4%: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273" y="1203598"/>
            <a:ext cx="8824494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инициатива и активные действия</a:t>
            </a:r>
            <a:r>
              <a:rPr lang="ru-RU" sz="216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место науки в развитии страны должно быть более </a:t>
            </a:r>
            <a:r>
              <a:rPr lang="ru-RU" sz="216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заметным;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160" dirty="0" err="1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импортозамещение</a:t>
            </a:r>
            <a:r>
              <a:rPr lang="ru-RU" sz="216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 и повышение доли инновационного производства – важнейшие </a:t>
            </a:r>
            <a:r>
              <a:rPr lang="ru-RU" sz="216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задачи;</a:t>
            </a:r>
            <a:endParaRPr kumimoji="0" lang="ru-RU" sz="2160" b="0" i="0" u="none" strike="noStrike" kern="1200" cap="none" spc="0" normalizeH="0" baseline="0" noProof="0" dirty="0" smtClean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больше внимания следует уделять выполнению экономических программ Союзного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государства;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масштабная </a:t>
            </a:r>
            <a:r>
              <a:rPr lang="ru-RU" sz="2200" dirty="0" err="1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цифровизация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необходимо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серьезно вкладываться в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производство;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  <a:defRPr/>
            </a:pP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сохранение набранного темпа </a:t>
            </a:r>
            <a:r>
              <a:rPr lang="ru-RU" sz="2200" dirty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развития инженерно-транспортной </a:t>
            </a: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инфраструктуры.</a:t>
            </a:r>
            <a:endParaRPr kumimoji="0" lang="ru-RU" sz="22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7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5442" y="67017"/>
            <a:ext cx="8640960" cy="648072"/>
          </a:xfrm>
        </p:spPr>
        <p:txBody>
          <a:bodyPr/>
          <a:lstStyle/>
          <a:p>
            <a:r>
              <a:rPr lang="ru-RU" sz="2400" dirty="0" smtClean="0"/>
              <a:t>Социальная справедливость в РБ</a:t>
            </a:r>
            <a:endParaRPr lang="ru-RU" sz="24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777" y="1203598"/>
            <a:ext cx="88244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особое внимание пожилым людям (рост пенсий);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2200" b="0" i="0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республике приняты жесткие решения по регулированию 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цен;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2200" b="0" i="0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Беларуси не планируется повышать тарифы на жилищно-коммунальные 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услуги для </a:t>
            </a:r>
            <a:r>
              <a:rPr kumimoji="0" lang="ru-RU" sz="2200" b="0" i="0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населения более чем на 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  <a:r>
              <a:rPr kumimoji="0" lang="en-US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$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недопущение </a:t>
            </a:r>
            <a:r>
              <a:rPr kumimoji="0" lang="ru-RU" sz="2200" b="0" i="0" u="none" strike="noStrike" kern="1200" cap="none" spc="0" normalizeH="0" baseline="0" noProof="0" dirty="0" err="1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гиперцентрализации</a:t>
            </a:r>
            <a:r>
              <a:rPr kumimoji="0" lang="ru-RU" sz="2200" b="0" i="0" u="none" strike="noStrike" kern="1200" cap="none" spc="0" normalizeH="0" baseline="0" noProof="0" dirty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и стягивания всех ресурсов 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</a:t>
            </a:r>
            <a:r>
              <a:rPr kumimoji="0" lang="ru-RU" sz="2200" b="0" i="0" u="none" strike="noStrike" kern="1200" cap="none" spc="0" normalizeH="0" baseline="0" noProof="0" dirty="0" err="1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г.Минск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err="1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закрепляемость</a:t>
            </a: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кадров (право выкупа арендного жилья);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 w="0"/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здоровье нации и поддержка семьям, воспитывающим детей;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ru-RU" sz="2200" dirty="0" smtClean="0">
                <a:ln w="0"/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развитие образования</a:t>
            </a:r>
            <a:endParaRPr kumimoji="0" lang="ru-RU" sz="2200" b="0" i="0" u="none" strike="noStrike" kern="1200" cap="none" spc="0" normalizeH="0" baseline="0" noProof="0" dirty="0">
              <a:ln w="0"/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8089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6378</TotalTime>
  <Words>1317</Words>
  <Application>Microsoft Office PowerPoint</Application>
  <PresentationFormat>Экран (16:9)</PresentationFormat>
  <Paragraphs>107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«КЛЮЧЕВЫЕ АСПЕКТЫ ПОСЛАНИЯ  ПРЕЗИДЕНТА РЕСПУБЛИКИ БЕЛАРУСЬ А.Г.ЛУКАШЕНКО  БЕЛОРУССКОМУ НАРОДУ И НАЦИОНАЛЬНОМУ СОБРАНИЮ  РЕСПУБЛИКИ БЕЛАРУСЬ»  апрель 2023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419</cp:revision>
  <cp:lastPrinted>2022-11-15T08:11:14Z</cp:lastPrinted>
  <dcterms:created xsi:type="dcterms:W3CDTF">2020-01-16T07:07:12Z</dcterms:created>
  <dcterms:modified xsi:type="dcterms:W3CDTF">2023-04-18T11:22:46Z</dcterms:modified>
</cp:coreProperties>
</file>