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2" r:id="rId2"/>
    <p:sldId id="292" r:id="rId3"/>
    <p:sldId id="543" r:id="rId4"/>
    <p:sldId id="570" r:id="rId5"/>
    <p:sldId id="559" r:id="rId6"/>
    <p:sldId id="571" r:id="rId7"/>
    <p:sldId id="572" r:id="rId8"/>
    <p:sldId id="573" r:id="rId9"/>
    <p:sldId id="574" r:id="rId10"/>
    <p:sldId id="575" r:id="rId11"/>
    <p:sldId id="576" r:id="rId12"/>
    <p:sldId id="561" r:id="rId13"/>
    <p:sldId id="577" r:id="rId14"/>
    <p:sldId id="578" r:id="rId15"/>
    <p:sldId id="550" r:id="rId16"/>
    <p:sldId id="579" r:id="rId17"/>
    <p:sldId id="538" r:id="rId18"/>
  </p:sldIdLst>
  <p:sldSz cx="9144000" cy="5143500" type="screen16x9"/>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userDrawn="1">
          <p15:clr>
            <a:srgbClr val="A4A3A4"/>
          </p15:clr>
        </p15:guide>
        <p15:guide id="2" pos="476"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470"/>
    <a:srgbClr val="EFF1F5"/>
    <a:srgbClr val="D2DEEF"/>
    <a:srgbClr val="3076AF"/>
    <a:srgbClr val="A3C5F7"/>
    <a:srgbClr val="240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86826" autoAdjust="0"/>
  </p:normalViewPr>
  <p:slideViewPr>
    <p:cSldViewPr>
      <p:cViewPr varScale="1">
        <p:scale>
          <a:sx n="100" d="100"/>
          <a:sy n="100" d="100"/>
        </p:scale>
        <p:origin x="954" y="78"/>
      </p:cViewPr>
      <p:guideLst>
        <p:guide orient="horz" pos="713"/>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F105F31-F182-4967-9F13-D4851BCE1F1D}" type="datetimeFigureOut">
              <a:rPr lang="ru-RU" smtClean="0"/>
              <a:pPr/>
              <a:t>15.03.2022</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E719771-8075-4ADD-A44F-A832A9B8223C}" type="slidenum">
              <a:rPr lang="ru-RU" smtClean="0"/>
              <a:pPr/>
              <a:t>‹#›</a:t>
            </a:fld>
            <a:endParaRPr lang="ru-RU"/>
          </a:p>
        </p:txBody>
      </p:sp>
    </p:spTree>
    <p:extLst>
      <p:ext uri="{BB962C8B-B14F-4D97-AF65-F5344CB8AC3E}">
        <p14:creationId xmlns:p14="http://schemas.microsoft.com/office/powerpoint/2010/main" val="329703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9BA35EE-A182-4077-991B-9F164277C9B3}" type="datetimeFigureOut">
              <a:rPr lang="ru-RU" smtClean="0"/>
              <a:pPr/>
              <a:t>15.03.2022</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9502654-2FD1-4FA4-AF28-124A3A01E636}" type="slidenum">
              <a:rPr lang="ru-RU" smtClean="0"/>
              <a:pPr/>
              <a:t>‹#›</a:t>
            </a:fld>
            <a:endParaRPr lang="ru-RU"/>
          </a:p>
        </p:txBody>
      </p:sp>
    </p:spTree>
    <p:extLst>
      <p:ext uri="{BB962C8B-B14F-4D97-AF65-F5344CB8AC3E}">
        <p14:creationId xmlns:p14="http://schemas.microsoft.com/office/powerpoint/2010/main" val="212521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3</a:t>
            </a:fld>
            <a:endParaRPr lang="ru-RU"/>
          </a:p>
        </p:txBody>
      </p:sp>
    </p:spTree>
    <p:extLst>
      <p:ext uri="{BB962C8B-B14F-4D97-AF65-F5344CB8AC3E}">
        <p14:creationId xmlns:p14="http://schemas.microsoft.com/office/powerpoint/2010/main" val="337759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4</a:t>
            </a:fld>
            <a:endParaRPr lang="ru-RU"/>
          </a:p>
        </p:txBody>
      </p:sp>
    </p:spTree>
    <p:extLst>
      <p:ext uri="{BB962C8B-B14F-4D97-AF65-F5344CB8AC3E}">
        <p14:creationId xmlns:p14="http://schemas.microsoft.com/office/powerpoint/2010/main" val="247734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5</a:t>
            </a:fld>
            <a:endParaRPr lang="ru-RU"/>
          </a:p>
        </p:txBody>
      </p:sp>
    </p:spTree>
    <p:extLst>
      <p:ext uri="{BB962C8B-B14F-4D97-AF65-F5344CB8AC3E}">
        <p14:creationId xmlns:p14="http://schemas.microsoft.com/office/powerpoint/2010/main" val="192371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12</a:t>
            </a:fld>
            <a:endParaRPr lang="ru-RU"/>
          </a:p>
        </p:txBody>
      </p:sp>
    </p:spTree>
    <p:extLst>
      <p:ext uri="{BB962C8B-B14F-4D97-AF65-F5344CB8AC3E}">
        <p14:creationId xmlns:p14="http://schemas.microsoft.com/office/powerpoint/2010/main" val="277028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13</a:t>
            </a:fld>
            <a:endParaRPr lang="ru-RU"/>
          </a:p>
        </p:txBody>
      </p:sp>
    </p:spTree>
    <p:extLst>
      <p:ext uri="{BB962C8B-B14F-4D97-AF65-F5344CB8AC3E}">
        <p14:creationId xmlns:p14="http://schemas.microsoft.com/office/powerpoint/2010/main" val="385759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14</a:t>
            </a:fld>
            <a:endParaRPr lang="ru-RU"/>
          </a:p>
        </p:txBody>
      </p:sp>
    </p:spTree>
    <p:extLst>
      <p:ext uri="{BB962C8B-B14F-4D97-AF65-F5344CB8AC3E}">
        <p14:creationId xmlns:p14="http://schemas.microsoft.com/office/powerpoint/2010/main" val="315353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15</a:t>
            </a:fld>
            <a:endParaRPr lang="ru-RU"/>
          </a:p>
        </p:txBody>
      </p:sp>
    </p:spTree>
    <p:extLst>
      <p:ext uri="{BB962C8B-B14F-4D97-AF65-F5344CB8AC3E}">
        <p14:creationId xmlns:p14="http://schemas.microsoft.com/office/powerpoint/2010/main" val="399060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16</a:t>
            </a:fld>
            <a:endParaRPr lang="ru-RU"/>
          </a:p>
        </p:txBody>
      </p:sp>
    </p:spTree>
    <p:extLst>
      <p:ext uri="{BB962C8B-B14F-4D97-AF65-F5344CB8AC3E}">
        <p14:creationId xmlns:p14="http://schemas.microsoft.com/office/powerpoint/2010/main" val="4006903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9" name="Прямоугольник 8"/>
          <p:cNvSpPr/>
          <p:nvPr userDrawn="1"/>
        </p:nvSpPr>
        <p:spPr>
          <a:xfrm>
            <a:off x="323528" y="1275606"/>
            <a:ext cx="4896544" cy="3024336"/>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323528" y="2477003"/>
            <a:ext cx="4896544" cy="886835"/>
          </a:xfrm>
        </p:spPr>
        <p:txBody>
          <a:bodyPr>
            <a:noAutofit/>
          </a:bodyPr>
          <a:lstStyle>
            <a:lvl1pPr>
              <a:lnSpc>
                <a:spcPts val="3100"/>
              </a:lnSpc>
              <a:defRPr sz="2800">
                <a:solidFill>
                  <a:srgbClr val="0A3470"/>
                </a:solidFill>
                <a:latin typeface="Arial" pitchFamily="34" charset="0"/>
                <a:cs typeface="Arial" pitchFamily="34" charset="0"/>
              </a:defRPr>
            </a:lvl1pPr>
          </a:lstStyle>
          <a:p>
            <a:r>
              <a:rPr lang="ru-RU" dirty="0"/>
              <a:t>Текст заголовка</a:t>
            </a:r>
          </a:p>
        </p:txBody>
      </p:sp>
      <p:sp>
        <p:nvSpPr>
          <p:cNvPr id="4" name="Дата 3"/>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243E37-2564-4D58-ABC1-0ECB0B170E1E}" type="slidenum">
              <a:rPr lang="ru-RU" smtClean="0"/>
              <a:pPr/>
              <a:t>‹#›</a:t>
            </a:fld>
            <a:endParaRPr lang="ru-RU"/>
          </a:p>
        </p:txBody>
      </p:sp>
      <p:pic>
        <p:nvPicPr>
          <p:cNvPr id="1026" name="Picture 2" descr="M:\Дизайн\Презентация отрисованные элементы\Паттерн.png"/>
          <p:cNvPicPr>
            <a:picLocks noChangeAspect="1" noChangeArrowheads="1"/>
          </p:cNvPicPr>
          <p:nvPr userDrawn="1"/>
        </p:nvPicPr>
        <p:blipFill>
          <a:blip r:embed="rId2" cstate="print"/>
          <a:srcRect r="51119" b="41337"/>
          <a:stretch>
            <a:fillRect/>
          </a:stretch>
        </p:blipFill>
        <p:spPr bwMode="auto">
          <a:xfrm>
            <a:off x="4355976" y="-596602"/>
            <a:ext cx="4788024" cy="5740102"/>
          </a:xfrm>
          <a:prstGeom prst="rect">
            <a:avLst/>
          </a:prstGeom>
          <a:noFill/>
        </p:spPr>
      </p:pic>
      <p:pic>
        <p:nvPicPr>
          <p:cNvPr id="3074" name="Picture 2" descr="M:\Брендбук БГУ\логотипы\rus\png..png"/>
          <p:cNvPicPr>
            <a:picLocks noChangeAspect="1" noChangeArrowheads="1"/>
          </p:cNvPicPr>
          <p:nvPr userDrawn="1"/>
        </p:nvPicPr>
        <p:blipFill>
          <a:blip r:embed="rId3" cstate="print"/>
          <a:srcRect/>
          <a:stretch>
            <a:fillRect/>
          </a:stretch>
        </p:blipFill>
        <p:spPr bwMode="auto">
          <a:xfrm>
            <a:off x="323528" y="267494"/>
            <a:ext cx="2305274" cy="58706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bg>
      <p:bgPr>
        <a:solidFill>
          <a:srgbClr val="0A3470"/>
        </a:solidFill>
        <a:effectLst/>
      </p:bgPr>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7" name="Прямоугольник 6"/>
          <p:cNvSpPr/>
          <p:nvPr userDrawn="1"/>
        </p:nvSpPr>
        <p:spPr>
          <a:xfrm>
            <a:off x="251520" y="735546"/>
            <a:ext cx="720080" cy="5400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1"/>
          <p:cNvSpPr>
            <a:spLocks noGrp="1"/>
          </p:cNvSpPr>
          <p:nvPr>
            <p:ph type="body" sz="quarter" idx="14" hasCustomPrompt="1"/>
          </p:nvPr>
        </p:nvSpPr>
        <p:spPr>
          <a:xfrm>
            <a:off x="251520" y="1347614"/>
            <a:ext cx="8640961" cy="3240360"/>
          </a:xfrm>
        </p:spPr>
        <p:txBody>
          <a:bodyPr>
            <a:normAutofit/>
          </a:bodyPr>
          <a:lstStyle>
            <a:lvl1pPr marL="0" indent="0" algn="just">
              <a:buNone/>
              <a:defRPr sz="2800">
                <a:solidFill>
                  <a:schemeClr val="bg1"/>
                </a:solidFill>
                <a:latin typeface="Arial" pitchFamily="34" charset="0"/>
                <a:cs typeface="Arial" pitchFamily="34" charset="0"/>
              </a:defRPr>
            </a:lvl1pPr>
          </a:lstStyle>
          <a:p>
            <a:pPr lvl="0"/>
            <a:r>
              <a:rPr lang="ru-RU" dirty="0"/>
              <a:t>Текст</a:t>
            </a:r>
          </a:p>
        </p:txBody>
      </p:sp>
      <p:pic>
        <p:nvPicPr>
          <p:cNvPr id="10"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4" name="Текст 11"/>
          <p:cNvSpPr>
            <a:spLocks noGrp="1"/>
          </p:cNvSpPr>
          <p:nvPr>
            <p:ph type="body" sz="quarter" idx="15" hasCustomPrompt="1"/>
          </p:nvPr>
        </p:nvSpPr>
        <p:spPr>
          <a:xfrm>
            <a:off x="251521" y="123478"/>
            <a:ext cx="8640960" cy="864096"/>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1027" name="Picture 3" descr="C:\Users\uchebn\Downloads\Презентация для БГУ.png"/>
          <p:cNvPicPr>
            <a:picLocks noChangeAspect="1" noChangeArrowheads="1"/>
          </p:cNvPicPr>
          <p:nvPr userDrawn="1"/>
        </p:nvPicPr>
        <p:blipFill>
          <a:blip r:embed="rId2" cstate="print"/>
          <a:srcRect/>
          <a:stretch>
            <a:fillRect/>
          </a:stretch>
        </p:blipFill>
        <p:spPr bwMode="auto">
          <a:xfrm>
            <a:off x="0" y="-20538"/>
            <a:ext cx="9144618" cy="5164038"/>
          </a:xfrm>
          <a:prstGeom prst="rect">
            <a:avLst/>
          </a:prstGeom>
          <a:noFill/>
        </p:spPr>
      </p:pic>
      <p:sp>
        <p:nvSpPr>
          <p:cNvPr id="3" name="Дата 2"/>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12" name="Текст 11"/>
          <p:cNvSpPr>
            <a:spLocks noGrp="1"/>
          </p:cNvSpPr>
          <p:nvPr>
            <p:ph type="body" sz="quarter" idx="14" hasCustomPrompt="1"/>
          </p:nvPr>
        </p:nvSpPr>
        <p:spPr>
          <a:xfrm>
            <a:off x="179512" y="1347614"/>
            <a:ext cx="8784976" cy="3240360"/>
          </a:xfrm>
          <a:noFill/>
          <a:ln>
            <a:noFill/>
          </a:ln>
        </p:spPr>
        <p:txBody>
          <a:bodyPr>
            <a:normAutofit/>
          </a:bodyPr>
          <a:lstStyle>
            <a:lvl1pPr marL="0" indent="0" algn="just">
              <a:buNone/>
              <a:defRPr sz="2800">
                <a:solidFill>
                  <a:schemeClr val="bg1"/>
                </a:solidFill>
                <a:latin typeface="Arial" pitchFamily="34" charset="0"/>
                <a:cs typeface="Arial" pitchFamily="34" charset="0"/>
              </a:defRPr>
            </a:lvl1pPr>
          </a:lstStyle>
          <a:p>
            <a:pPr lvl="0"/>
            <a:r>
              <a:rPr lang="ru-RU" dirty="0"/>
              <a:t>Текст</a:t>
            </a:r>
          </a:p>
        </p:txBody>
      </p:sp>
      <p:sp>
        <p:nvSpPr>
          <p:cNvPr id="10" name="Текст 11"/>
          <p:cNvSpPr>
            <a:spLocks noGrp="1"/>
          </p:cNvSpPr>
          <p:nvPr>
            <p:ph type="body" sz="quarter" idx="16" hasCustomPrompt="1"/>
          </p:nvPr>
        </p:nvSpPr>
        <p:spPr>
          <a:xfrm>
            <a:off x="5724128" y="267494"/>
            <a:ext cx="3240360" cy="432048"/>
          </a:xfrm>
          <a:noFill/>
          <a:ln>
            <a:noFill/>
          </a:ln>
        </p:spPr>
        <p:txBody>
          <a:bodyPr>
            <a:normAutofit/>
          </a:bodyPr>
          <a:lstStyle>
            <a:lvl1pPr>
              <a:buNone/>
              <a:defRPr sz="2000">
                <a:solidFill>
                  <a:schemeClr val="bg1"/>
                </a:solidFill>
                <a:latin typeface="Arial" pitchFamily="34" charset="0"/>
                <a:cs typeface="Arial" pitchFamily="34" charset="0"/>
              </a:defRPr>
            </a:lvl1pPr>
          </a:lstStyle>
          <a:p>
            <a:pPr lvl="0"/>
            <a:r>
              <a:rPr lang="ru-RU" dirty="0"/>
              <a:t>Подзаголовок</a:t>
            </a:r>
          </a:p>
        </p:txBody>
      </p:sp>
      <p:pic>
        <p:nvPicPr>
          <p:cNvPr id="1028"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
        <p:nvSpPr>
          <p:cNvPr id="13" name="Текст 11"/>
          <p:cNvSpPr>
            <a:spLocks noGrp="1"/>
          </p:cNvSpPr>
          <p:nvPr>
            <p:ph type="body" sz="quarter" idx="15" hasCustomPrompt="1"/>
          </p:nvPr>
        </p:nvSpPr>
        <p:spPr>
          <a:xfrm>
            <a:off x="251521" y="123478"/>
            <a:ext cx="5292477" cy="833712"/>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4" name="Дата 13"/>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211960" y="69954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06398" y="206769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06398" y="336383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userDrawn="1"/>
        </p:nvSpPr>
        <p:spPr>
          <a:xfrm>
            <a:off x="4211960" y="4011910"/>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31"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pic>
        <p:nvPicPr>
          <p:cNvPr id="17"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8"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
        <p:nvSpPr>
          <p:cNvPr id="19" name="Прямоугольник 18"/>
          <p:cNvSpPr/>
          <p:nvPr userDrawn="1"/>
        </p:nvSpPr>
        <p:spPr>
          <a:xfrm>
            <a:off x="4206398" y="134761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userDrawn="1"/>
        </p:nvSpPr>
        <p:spPr>
          <a:xfrm>
            <a:off x="4206398" y="2715766"/>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7" name="Прямоугольник 16"/>
          <p:cNvSpPr/>
          <p:nvPr userDrawn="1"/>
        </p:nvSpPr>
        <p:spPr>
          <a:xfrm>
            <a:off x="0"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userDrawn="1"/>
        </p:nvSpPr>
        <p:spPr>
          <a:xfrm>
            <a:off x="4427984" y="0"/>
            <a:ext cx="471601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ата 13"/>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1" name="Прямоугольник 20"/>
          <p:cNvSpPr/>
          <p:nvPr userDrawn="1"/>
        </p:nvSpPr>
        <p:spPr>
          <a:xfrm>
            <a:off x="4211960" y="84355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11960" y="192367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11960" y="300379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userDrawn="1"/>
        </p:nvSpPr>
        <p:spPr>
          <a:xfrm>
            <a:off x="4139952" y="408391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25"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ln>
                  <a:solidFill>
                    <a:schemeClr val="bg1"/>
                  </a:solidFill>
                </a:ln>
                <a:solidFill>
                  <a:schemeClr val="bg1"/>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26"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ln>
                  <a:solidFill>
                    <a:srgbClr val="0A3470"/>
                  </a:solidFill>
                </a:ln>
                <a:solidFill>
                  <a:srgbClr val="0A3470"/>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27"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8" name="Рисунок 17"/>
          <p:cNvSpPr>
            <a:spLocks noGrp="1"/>
          </p:cNvSpPr>
          <p:nvPr>
            <p:ph type="pic" sz="quarter" idx="15"/>
          </p:nvPr>
        </p:nvSpPr>
        <p:spPr>
          <a:xfrm>
            <a:off x="0" y="987574"/>
            <a:ext cx="4427984" cy="4155926"/>
          </a:xfrm>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ата 13"/>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pic>
        <p:nvPicPr>
          <p:cNvPr id="10"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1"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12" name="Текст 11"/>
          <p:cNvSpPr>
            <a:spLocks noGrp="1"/>
          </p:cNvSpPr>
          <p:nvPr>
            <p:ph type="body" sz="quarter" idx="16"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14" name="Дата 13"/>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211960" y="915566"/>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11960" y="192367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11960" y="300379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userDrawn="1"/>
        </p:nvSpPr>
        <p:spPr>
          <a:xfrm>
            <a:off x="4211960" y="408391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userDrawn="1"/>
        </p:nvSpPr>
        <p:spPr>
          <a:xfrm>
            <a:off x="251520" y="4623978"/>
            <a:ext cx="1440160" cy="5400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userDrawn="1"/>
        </p:nvSpPr>
        <p:spPr>
          <a:xfrm>
            <a:off x="4211960" y="33950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4211960" y="141962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4211960" y="242773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userDrawn="1"/>
        </p:nvSpPr>
        <p:spPr>
          <a:xfrm>
            <a:off x="4211960" y="350785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userDrawn="1"/>
        </p:nvSpPr>
        <p:spPr>
          <a:xfrm>
            <a:off x="4211960" y="458797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26"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33"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34"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4788024" y="555526"/>
            <a:ext cx="1872208" cy="194421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788024" y="2643758"/>
            <a:ext cx="1872208" cy="1944216"/>
          </a:xfrm>
          <a:prstGeom prst="rect">
            <a:avLst/>
          </a:prstGeom>
          <a:solidFill>
            <a:srgbClr val="3076AF"/>
          </a:solidFill>
          <a:ln>
            <a:solidFill>
              <a:srgbClr val="3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6804248" y="2643758"/>
            <a:ext cx="1872208" cy="194421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6804248" y="555526"/>
            <a:ext cx="1872208" cy="1944216"/>
          </a:xfrm>
          <a:prstGeom prst="rect">
            <a:avLst/>
          </a:prstGeom>
          <a:solidFill>
            <a:srgbClr val="3076AF"/>
          </a:solidFill>
          <a:ln>
            <a:solidFill>
              <a:srgbClr val="3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2" name="Текст 29"/>
          <p:cNvSpPr>
            <a:spLocks noGrp="1"/>
          </p:cNvSpPr>
          <p:nvPr>
            <p:ph type="body" sz="quarter" idx="13" hasCustomPrompt="1"/>
          </p:nvPr>
        </p:nvSpPr>
        <p:spPr>
          <a:xfrm>
            <a:off x="250824" y="1059656"/>
            <a:ext cx="4177159" cy="3744342"/>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9" name="Текст 11"/>
          <p:cNvSpPr>
            <a:spLocks noGrp="1"/>
          </p:cNvSpPr>
          <p:nvPr>
            <p:ph type="body" sz="quarter" idx="15" hasCustomPrompt="1"/>
          </p:nvPr>
        </p:nvSpPr>
        <p:spPr>
          <a:xfrm>
            <a:off x="251521" y="123478"/>
            <a:ext cx="4176462"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pic>
        <p:nvPicPr>
          <p:cNvPr id="4098" name="Picture 2" descr="C:\Users\uchebn\Downloads\Презентация для БГУ (6).png"/>
          <p:cNvPicPr>
            <a:picLocks noChangeAspect="1" noChangeArrowheads="1"/>
          </p:cNvPicPr>
          <p:nvPr userDrawn="1"/>
        </p:nvPicPr>
        <p:blipFill>
          <a:blip r:embed="rId2" cstate="print"/>
          <a:srcRect/>
          <a:stretch>
            <a:fillRect/>
          </a:stretch>
        </p:blipFill>
        <p:spPr bwMode="auto">
          <a:xfrm>
            <a:off x="0" y="0"/>
            <a:ext cx="9144617" cy="5143500"/>
          </a:xfrm>
          <a:prstGeom prst="rect">
            <a:avLst/>
          </a:prstGeom>
          <a:noFill/>
        </p:spPr>
      </p:pic>
      <p:pic>
        <p:nvPicPr>
          <p:cNvPr id="8" name="Picture 2" descr="M:\Брендбук БГУ\логотипы\rus\png..png"/>
          <p:cNvPicPr>
            <a:picLocks noChangeAspect="1" noChangeArrowheads="1"/>
          </p:cNvPicPr>
          <p:nvPr userDrawn="1"/>
        </p:nvPicPr>
        <p:blipFill>
          <a:blip r:embed="rId3" cstate="print"/>
          <a:srcRect/>
          <a:stretch>
            <a:fillRect/>
          </a:stretch>
        </p:blipFill>
        <p:spPr bwMode="auto">
          <a:xfrm>
            <a:off x="7596336" y="4659982"/>
            <a:ext cx="1413789" cy="360040"/>
          </a:xfrm>
          <a:prstGeom prst="rect">
            <a:avLst/>
          </a:prstGeom>
          <a:noFill/>
        </p:spPr>
      </p:pic>
      <p:pic>
        <p:nvPicPr>
          <p:cNvPr id="5" name="Picture 4" descr="M:\Брендбук БГУ\логотипы\rus\png bel.png"/>
          <p:cNvPicPr>
            <a:picLocks noChangeAspect="1" noChangeArrowheads="1"/>
          </p:cNvPicPr>
          <p:nvPr userDrawn="1"/>
        </p:nvPicPr>
        <p:blipFill>
          <a:blip r:embed="rId4" cstate="print"/>
          <a:srcRect/>
          <a:stretch>
            <a:fillRect/>
          </a:stretch>
        </p:blipFill>
        <p:spPr bwMode="auto">
          <a:xfrm>
            <a:off x="7596336" y="4659982"/>
            <a:ext cx="1413635" cy="360000"/>
          </a:xfrm>
          <a:prstGeom prst="rect">
            <a:avLst/>
          </a:prstGeom>
          <a:noFill/>
        </p:spPr>
      </p:pic>
      <p:sp>
        <p:nvSpPr>
          <p:cNvPr id="6"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pic>
        <p:nvPicPr>
          <p:cNvPr id="4099" name="Picture 3" descr="C:\Users\uchebn\Downloads\Презентация для БГУ (7).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p:spPr>
      </p:pic>
      <p:sp>
        <p:nvSpPr>
          <p:cNvPr id="10"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pic>
        <p:nvPicPr>
          <p:cNvPr id="5"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pic>
        <p:nvPicPr>
          <p:cNvPr id="6146" name="Picture 2" descr="C:\Users\uchebn\Downloads\Презентация для БГУ (8).png"/>
          <p:cNvPicPr>
            <a:picLocks noChangeAspect="1" noChangeArrowheads="1"/>
          </p:cNvPicPr>
          <p:nvPr userDrawn="1"/>
        </p:nvPicPr>
        <p:blipFill>
          <a:blip r:embed="rId2" cstate="print"/>
          <a:srcRect/>
          <a:stretch>
            <a:fillRect/>
          </a:stretch>
        </p:blipFill>
        <p:spPr bwMode="auto">
          <a:xfrm>
            <a:off x="-16803" y="0"/>
            <a:ext cx="9143999" cy="5143500"/>
          </a:xfrm>
          <a:prstGeom prst="rect">
            <a:avLst/>
          </a:prstGeom>
          <a:noFill/>
        </p:spPr>
      </p:pic>
      <p:pic>
        <p:nvPicPr>
          <p:cNvPr id="5"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
        <p:nvSpPr>
          <p:cNvPr id="6"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solidFill>
          <a:srgbClr val="0A3470"/>
        </a:solidFill>
        <a:effectLst/>
      </p:bgPr>
    </p:bg>
    <p:spTree>
      <p:nvGrpSpPr>
        <p:cNvPr id="1" name=""/>
        <p:cNvGrpSpPr/>
        <p:nvPr/>
      </p:nvGrpSpPr>
      <p:grpSpPr>
        <a:xfrm>
          <a:off x="0" y="0"/>
          <a:ext cx="0" cy="0"/>
          <a:chOff x="0" y="0"/>
          <a:chExt cx="0" cy="0"/>
        </a:xfrm>
      </p:grpSpPr>
      <p:cxnSp>
        <p:nvCxnSpPr>
          <p:cNvPr id="8" name="Прямая соединительная линия 7"/>
          <p:cNvCxnSpPr/>
          <p:nvPr userDrawn="1"/>
        </p:nvCxnSpPr>
        <p:spPr>
          <a:xfrm>
            <a:off x="2232248" y="1624525"/>
            <a:ext cx="457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Текст 12"/>
          <p:cNvSpPr>
            <a:spLocks noGrp="1"/>
          </p:cNvSpPr>
          <p:nvPr>
            <p:ph type="body" sz="quarter" idx="10" hasCustomPrompt="1"/>
          </p:nvPr>
        </p:nvSpPr>
        <p:spPr>
          <a:xfrm>
            <a:off x="2232248" y="1707654"/>
            <a:ext cx="4572000" cy="2160240"/>
          </a:xfrm>
        </p:spPr>
        <p:txBody>
          <a:bodyPr>
            <a:normAutofit/>
          </a:bodyPr>
          <a:lstStyle>
            <a:lvl1pPr marL="0" indent="0" algn="ctr">
              <a:buNone/>
              <a:defRPr sz="2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заголовка</a:t>
            </a:r>
          </a:p>
        </p:txBody>
      </p:sp>
      <p:sp>
        <p:nvSpPr>
          <p:cNvPr id="17" name="Текст 12"/>
          <p:cNvSpPr>
            <a:spLocks noGrp="1"/>
          </p:cNvSpPr>
          <p:nvPr>
            <p:ph type="body" sz="quarter" idx="11" hasCustomPrompt="1"/>
          </p:nvPr>
        </p:nvSpPr>
        <p:spPr>
          <a:xfrm>
            <a:off x="2232248" y="4083918"/>
            <a:ext cx="4571999" cy="504056"/>
          </a:xfrm>
        </p:spPr>
        <p:txBody>
          <a:bodyPr>
            <a:normAutofit/>
          </a:bodyPr>
          <a:lstStyle>
            <a:lvl1pPr marL="0" indent="0" algn="ctr">
              <a:buNone/>
              <a:defRPr sz="12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подзаголовка</a:t>
            </a:r>
          </a:p>
        </p:txBody>
      </p:sp>
      <p:sp>
        <p:nvSpPr>
          <p:cNvPr id="18" name="Текст 12"/>
          <p:cNvSpPr>
            <a:spLocks noGrp="1"/>
          </p:cNvSpPr>
          <p:nvPr>
            <p:ph type="body" sz="quarter" idx="12" hasCustomPrompt="1"/>
          </p:nvPr>
        </p:nvSpPr>
        <p:spPr>
          <a:xfrm>
            <a:off x="2232248" y="1168903"/>
            <a:ext cx="4572000" cy="383615"/>
          </a:xfrm>
        </p:spPr>
        <p:txBody>
          <a:bodyPr>
            <a:normAutofit/>
          </a:bodyPr>
          <a:lstStyle>
            <a:lvl1pPr marL="0" indent="0" algn="ctr">
              <a:buNone/>
              <a:defRPr sz="1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a:t>
            </a:r>
          </a:p>
        </p:txBody>
      </p:sp>
      <p:cxnSp>
        <p:nvCxnSpPr>
          <p:cNvPr id="10" name="Прямая соединительная линия 9"/>
          <p:cNvCxnSpPr/>
          <p:nvPr userDrawn="1"/>
        </p:nvCxnSpPr>
        <p:spPr>
          <a:xfrm>
            <a:off x="2232248" y="3939902"/>
            <a:ext cx="457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9" y="339502"/>
            <a:ext cx="2373693" cy="604240"/>
          </a:xfrm>
          <a:prstGeom prst="rect">
            <a:avLst/>
          </a:prstGeom>
        </p:spPr>
      </p:pic>
    </p:spTree>
    <p:extLst>
      <p:ext uri="{BB962C8B-B14F-4D97-AF65-F5344CB8AC3E}">
        <p14:creationId xmlns:p14="http://schemas.microsoft.com/office/powerpoint/2010/main" val="289520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50" b="0" i="0">
                <a:solidFill>
                  <a:schemeClr val="bg1"/>
                </a:solidFill>
                <a:latin typeface="Calibri"/>
                <a:cs typeface="Calibri"/>
              </a:defRPr>
            </a:lvl1pPr>
          </a:lstStyle>
          <a:p>
            <a:endParaRPr/>
          </a:p>
        </p:txBody>
      </p:sp>
      <p:sp>
        <p:nvSpPr>
          <p:cNvPr id="3" name="Holder 3"/>
          <p:cNvSpPr>
            <a:spLocks noGrp="1"/>
          </p:cNvSpPr>
          <p:nvPr>
            <p:ph sz="half" idx="2"/>
          </p:nvPr>
        </p:nvSpPr>
        <p:spPr>
          <a:xfrm>
            <a:off x="659587" y="1381278"/>
            <a:ext cx="3220403" cy="184666"/>
          </a:xfrm>
          <a:prstGeom prst="rect">
            <a:avLst/>
          </a:prstGeom>
        </p:spPr>
        <p:txBody>
          <a:bodyPr wrap="square" lIns="0" tIns="0" rIns="0" bIns="0">
            <a:spAutoFit/>
          </a:bodyPr>
          <a:lstStyle>
            <a:lvl1pPr>
              <a:defRPr sz="1200" b="0" i="0">
                <a:solidFill>
                  <a:schemeClr val="tx1"/>
                </a:solidFill>
                <a:latin typeface="Calibri"/>
                <a:cs typeface="Calibri"/>
              </a:defRPr>
            </a:lvl1pPr>
          </a:lstStyle>
          <a:p>
            <a:endParaRPr/>
          </a:p>
        </p:txBody>
      </p:sp>
      <p:sp>
        <p:nvSpPr>
          <p:cNvPr id="4" name="Holder 4"/>
          <p:cNvSpPr>
            <a:spLocks noGrp="1"/>
          </p:cNvSpPr>
          <p:nvPr>
            <p:ph sz="half" idx="3"/>
          </p:nvPr>
        </p:nvSpPr>
        <p:spPr>
          <a:xfrm>
            <a:off x="4709160" y="1183005"/>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defRPr/>
            </a:pPr>
            <a:endParaRPr lang="ru-RU" sz="135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z="1350" smtClean="0">
                <a:solidFill>
                  <a:prstClr val="black">
                    <a:tint val="75000"/>
                  </a:prstClr>
                </a:solidFill>
              </a:rPr>
              <a:pPr defTabSz="685800">
                <a:defRPr/>
              </a:pPr>
              <a:t>3/15/2022</a:t>
            </a:fld>
            <a:endParaRPr lang="en-US" sz="135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defRPr/>
            </a:pPr>
            <a:fld id="{B6F15528-21DE-4FAA-801E-634DDDAF4B2B}" type="slidenum">
              <a:rPr lang="ru-RU" sz="1350" smtClean="0">
                <a:solidFill>
                  <a:prstClr val="black">
                    <a:tint val="75000"/>
                  </a:prstClr>
                </a:solidFill>
              </a:rPr>
              <a:pPr defTabSz="685800">
                <a:defRPr/>
              </a:pPr>
              <a:t>‹#›</a:t>
            </a:fld>
            <a:endParaRPr lang="ru-RU" sz="1350">
              <a:solidFill>
                <a:prstClr val="black">
                  <a:tint val="75000"/>
                </a:prstClr>
              </a:solidFill>
            </a:endParaRPr>
          </a:p>
        </p:txBody>
      </p:sp>
    </p:spTree>
    <p:extLst>
      <p:ext uri="{BB962C8B-B14F-4D97-AF65-F5344CB8AC3E}">
        <p14:creationId xmlns:p14="http://schemas.microsoft.com/office/powerpoint/2010/main" val="317501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409983" y="181794"/>
            <a:ext cx="4420835" cy="715770"/>
          </a:xfrm>
        </p:spPr>
        <p:txBody>
          <a:bodyPr>
            <a:normAutofit/>
          </a:bodyPr>
          <a:lstStyle>
            <a:lvl1pPr>
              <a:defRPr sz="2100">
                <a:solidFill>
                  <a:schemeClr val="bg1"/>
                </a:solidFill>
                <a:latin typeface="Arial" panose="020B0604020202020204" pitchFamily="34" charset="0"/>
                <a:cs typeface="Arial" panose="020B0604020202020204" pitchFamily="34" charset="0"/>
              </a:defRPr>
            </a:lvl1pPr>
          </a:lstStyle>
          <a:p>
            <a:r>
              <a:rPr lang="ru-RU" dirty="0"/>
              <a:t>ОБРАЗЕЦ ЗАГОЛОВКА</a:t>
            </a:r>
          </a:p>
        </p:txBody>
      </p:sp>
      <p:sp>
        <p:nvSpPr>
          <p:cNvPr id="4" name="Текст 3"/>
          <p:cNvSpPr>
            <a:spLocks noGrp="1"/>
          </p:cNvSpPr>
          <p:nvPr>
            <p:ph type="body" sz="quarter" idx="10"/>
          </p:nvPr>
        </p:nvSpPr>
        <p:spPr>
          <a:xfrm>
            <a:off x="629356" y="1221600"/>
            <a:ext cx="7939088" cy="345638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1593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bg>
      <p:bgPr>
        <a:solidFill>
          <a:schemeClr val="bg1"/>
        </a:solidFill>
        <a:effectLst/>
      </p:bgPr>
    </p:bg>
    <p:spTree>
      <p:nvGrpSpPr>
        <p:cNvPr id="1" name=""/>
        <p:cNvGrpSpPr/>
        <p:nvPr/>
      </p:nvGrpSpPr>
      <p:grpSpPr>
        <a:xfrm>
          <a:off x="0" y="0"/>
          <a:ext cx="0" cy="0"/>
          <a:chOff x="0" y="0"/>
          <a:chExt cx="0" cy="0"/>
        </a:xfrm>
      </p:grpSpPr>
      <p:cxnSp>
        <p:nvCxnSpPr>
          <p:cNvPr id="8" name="Прямая соединительная линия 7"/>
          <p:cNvCxnSpPr/>
          <p:nvPr userDrawn="1"/>
        </p:nvCxnSpPr>
        <p:spPr>
          <a:xfrm>
            <a:off x="2232248" y="1624525"/>
            <a:ext cx="4572000" cy="0"/>
          </a:xfrm>
          <a:prstGeom prst="line">
            <a:avLst/>
          </a:prstGeom>
          <a:ln>
            <a:solidFill>
              <a:srgbClr val="0A3470"/>
            </a:solidFill>
          </a:ln>
        </p:spPr>
        <p:style>
          <a:lnRef idx="3">
            <a:schemeClr val="dk1"/>
          </a:lnRef>
          <a:fillRef idx="0">
            <a:schemeClr val="dk1"/>
          </a:fillRef>
          <a:effectRef idx="2">
            <a:schemeClr val="dk1"/>
          </a:effectRef>
          <a:fontRef idx="minor">
            <a:schemeClr val="tx1"/>
          </a:fontRef>
        </p:style>
      </p:cxnSp>
      <p:sp>
        <p:nvSpPr>
          <p:cNvPr id="13" name="Текст 12"/>
          <p:cNvSpPr>
            <a:spLocks noGrp="1"/>
          </p:cNvSpPr>
          <p:nvPr>
            <p:ph type="body" sz="quarter" idx="10" hasCustomPrompt="1"/>
          </p:nvPr>
        </p:nvSpPr>
        <p:spPr>
          <a:xfrm>
            <a:off x="2232248" y="1707654"/>
            <a:ext cx="4572000" cy="2160240"/>
          </a:xfrm>
        </p:spPr>
        <p:txBody>
          <a:bodyPr>
            <a:normAutofit/>
          </a:bodyPr>
          <a:lstStyle>
            <a:lvl1pPr marL="0" indent="0" algn="ctr">
              <a:buNone/>
              <a:defRPr sz="2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заголовка</a:t>
            </a:r>
          </a:p>
        </p:txBody>
      </p:sp>
      <p:sp>
        <p:nvSpPr>
          <p:cNvPr id="17" name="Текст 12"/>
          <p:cNvSpPr>
            <a:spLocks noGrp="1"/>
          </p:cNvSpPr>
          <p:nvPr>
            <p:ph type="body" sz="quarter" idx="11" hasCustomPrompt="1"/>
          </p:nvPr>
        </p:nvSpPr>
        <p:spPr>
          <a:xfrm>
            <a:off x="2232248" y="4083918"/>
            <a:ext cx="4571999" cy="504056"/>
          </a:xfrm>
        </p:spPr>
        <p:txBody>
          <a:bodyPr>
            <a:normAutofit/>
          </a:bodyPr>
          <a:lstStyle>
            <a:lvl1pPr marL="0" indent="0" algn="ctr">
              <a:buNone/>
              <a:defRPr sz="12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подзаголовка</a:t>
            </a:r>
          </a:p>
        </p:txBody>
      </p:sp>
      <p:sp>
        <p:nvSpPr>
          <p:cNvPr id="18" name="Текст 12"/>
          <p:cNvSpPr>
            <a:spLocks noGrp="1"/>
          </p:cNvSpPr>
          <p:nvPr>
            <p:ph type="body" sz="quarter" idx="12" hasCustomPrompt="1"/>
          </p:nvPr>
        </p:nvSpPr>
        <p:spPr>
          <a:xfrm>
            <a:off x="2232248" y="1168903"/>
            <a:ext cx="4572000" cy="383615"/>
          </a:xfrm>
        </p:spPr>
        <p:txBody>
          <a:bodyPr>
            <a:normAutofit/>
          </a:bodyPr>
          <a:lstStyle>
            <a:lvl1pPr marL="0" indent="0" algn="ctr">
              <a:buNone/>
              <a:defRPr sz="1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8" y="339502"/>
            <a:ext cx="2373693" cy="604241"/>
          </a:xfrm>
          <a:prstGeom prst="rect">
            <a:avLst/>
          </a:prstGeom>
        </p:spPr>
      </p:pic>
      <p:cxnSp>
        <p:nvCxnSpPr>
          <p:cNvPr id="10" name="Прямая соединительная линия 9"/>
          <p:cNvCxnSpPr/>
          <p:nvPr userDrawn="1"/>
        </p:nvCxnSpPr>
        <p:spPr>
          <a:xfrm>
            <a:off x="2232248" y="3939902"/>
            <a:ext cx="4572000" cy="0"/>
          </a:xfrm>
          <a:prstGeom prst="line">
            <a:avLst/>
          </a:prstGeom>
          <a:ln>
            <a:solidFill>
              <a:srgbClr val="0A347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10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1907704" y="1563638"/>
            <a:ext cx="5472608" cy="2880320"/>
          </a:xfrm>
          <a:prstGeom prst="rect">
            <a:avLst/>
          </a:prstGeom>
          <a:solidFill>
            <a:srgbClr val="0A34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userDrawn="1"/>
        </p:nvSpPr>
        <p:spPr>
          <a:xfrm>
            <a:off x="1763688" y="1419622"/>
            <a:ext cx="5472608" cy="288032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8" y="339502"/>
            <a:ext cx="2373693" cy="604241"/>
          </a:xfrm>
          <a:prstGeom prst="rect">
            <a:avLst/>
          </a:prstGeom>
        </p:spPr>
      </p:pic>
      <p:sp>
        <p:nvSpPr>
          <p:cNvPr id="13" name="Текст 12"/>
          <p:cNvSpPr>
            <a:spLocks noGrp="1"/>
          </p:cNvSpPr>
          <p:nvPr>
            <p:ph type="body" sz="quarter" idx="10" hasCustomPrompt="1"/>
          </p:nvPr>
        </p:nvSpPr>
        <p:spPr>
          <a:xfrm>
            <a:off x="2195736" y="1589456"/>
            <a:ext cx="4752528" cy="2566470"/>
          </a:xfrm>
        </p:spPr>
        <p:txBody>
          <a:bodyPr>
            <a:normAutofit/>
          </a:bodyPr>
          <a:lstStyle>
            <a:lvl1pPr marL="0" indent="0" algn="ctr">
              <a:buNone/>
              <a:defRPr sz="2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заголовка</a:t>
            </a:r>
          </a:p>
        </p:txBody>
      </p:sp>
    </p:spTree>
    <p:extLst>
      <p:ext uri="{BB962C8B-B14F-4D97-AF65-F5344CB8AC3E}">
        <p14:creationId xmlns:p14="http://schemas.microsoft.com/office/powerpoint/2010/main" val="2997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bg>
      <p:bgPr>
        <a:solidFill>
          <a:srgbClr val="0A3470"/>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1907704" y="1563638"/>
            <a:ext cx="5472608" cy="288032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userDrawn="1"/>
        </p:nvSpPr>
        <p:spPr>
          <a:xfrm>
            <a:off x="1763688" y="1419622"/>
            <a:ext cx="5472608"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12"/>
          <p:cNvSpPr>
            <a:spLocks noGrp="1"/>
          </p:cNvSpPr>
          <p:nvPr>
            <p:ph type="body" sz="quarter" idx="10" hasCustomPrompt="1"/>
          </p:nvPr>
        </p:nvSpPr>
        <p:spPr>
          <a:xfrm>
            <a:off x="2195736" y="1589456"/>
            <a:ext cx="4752528" cy="2566470"/>
          </a:xfrm>
        </p:spPr>
        <p:txBody>
          <a:bodyPr>
            <a:normAutofit/>
          </a:bodyPr>
          <a:lstStyle>
            <a:lvl1pPr marL="0" indent="0" algn="ctr">
              <a:buNone/>
              <a:defRPr sz="2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заголовка</a:t>
            </a:r>
          </a:p>
        </p:txBody>
      </p:sp>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9" y="339502"/>
            <a:ext cx="2373693" cy="604240"/>
          </a:xfrm>
          <a:prstGeom prst="rect">
            <a:avLst/>
          </a:prstGeom>
        </p:spPr>
      </p:pic>
    </p:spTree>
    <p:extLst>
      <p:ext uri="{BB962C8B-B14F-4D97-AF65-F5344CB8AC3E}">
        <p14:creationId xmlns:p14="http://schemas.microsoft.com/office/powerpoint/2010/main" val="151741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9144000" cy="1059582"/>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1"/>
          <p:cNvSpPr>
            <a:spLocks noGrp="1"/>
          </p:cNvSpPr>
          <p:nvPr>
            <p:ph type="body" sz="quarter" idx="14" hasCustomPrompt="1"/>
          </p:nvPr>
        </p:nvSpPr>
        <p:spPr>
          <a:xfrm>
            <a:off x="251520" y="1347614"/>
            <a:ext cx="8640961" cy="3240360"/>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sp>
        <p:nvSpPr>
          <p:cNvPr id="15" name="Текст 11"/>
          <p:cNvSpPr>
            <a:spLocks noGrp="1"/>
          </p:cNvSpPr>
          <p:nvPr>
            <p:ph type="body" sz="quarter" idx="15" hasCustomPrompt="1"/>
          </p:nvPr>
        </p:nvSpPr>
        <p:spPr>
          <a:xfrm>
            <a:off x="251521" y="123478"/>
            <a:ext cx="8640960" cy="864096"/>
          </a:xfrm>
        </p:spPr>
        <p:txBody>
          <a:bodyPr>
            <a:noAutofit/>
          </a:bodyPr>
          <a:lstStyle>
            <a:lvl1pPr marL="0" indent="0" algn="l">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pic>
        <p:nvPicPr>
          <p:cNvPr id="9"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6" name="Прямоугольник 5"/>
          <p:cNvSpPr/>
          <p:nvPr userDrawn="1"/>
        </p:nvSpPr>
        <p:spPr>
          <a:xfrm>
            <a:off x="0" y="0"/>
            <a:ext cx="9144000" cy="170765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екст 9"/>
          <p:cNvSpPr>
            <a:spLocks noGrp="1"/>
          </p:cNvSpPr>
          <p:nvPr>
            <p:ph type="body" sz="quarter" idx="13" hasCustomPrompt="1"/>
          </p:nvPr>
        </p:nvSpPr>
        <p:spPr>
          <a:xfrm>
            <a:off x="323528" y="989098"/>
            <a:ext cx="8496944" cy="504205"/>
          </a:xfrm>
        </p:spPr>
        <p:txBody>
          <a:bodyPr>
            <a:normAutofit/>
          </a:bodyPr>
          <a:lstStyle>
            <a:lvl1pPr marL="0" indent="0" algn="ctr">
              <a:buNone/>
              <a:defRPr sz="2400">
                <a:solidFill>
                  <a:schemeClr val="bg1"/>
                </a:solidFill>
                <a:latin typeface="Arial" pitchFamily="34" charset="0"/>
                <a:cs typeface="Arial" pitchFamily="34" charset="0"/>
              </a:defRPr>
            </a:lvl1pPr>
          </a:lstStyle>
          <a:p>
            <a:pPr lvl="0"/>
            <a:r>
              <a:rPr lang="ru-RU" dirty="0"/>
              <a:t>Текст</a:t>
            </a:r>
          </a:p>
        </p:txBody>
      </p:sp>
      <p:sp>
        <p:nvSpPr>
          <p:cNvPr id="12" name="Текст 11"/>
          <p:cNvSpPr>
            <a:spLocks noGrp="1"/>
          </p:cNvSpPr>
          <p:nvPr>
            <p:ph type="body" sz="quarter" idx="14" hasCustomPrompt="1"/>
          </p:nvPr>
        </p:nvSpPr>
        <p:spPr>
          <a:xfrm>
            <a:off x="179511" y="1851670"/>
            <a:ext cx="8830613" cy="2736304"/>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pic>
        <p:nvPicPr>
          <p:cNvPr id="11"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3" name="Текст 11"/>
          <p:cNvSpPr>
            <a:spLocks noGrp="1"/>
          </p:cNvSpPr>
          <p:nvPr>
            <p:ph type="body" sz="quarter" idx="15" hasCustomPrompt="1"/>
          </p:nvPr>
        </p:nvSpPr>
        <p:spPr>
          <a:xfrm>
            <a:off x="251521" y="123477"/>
            <a:ext cx="8640960" cy="651269"/>
          </a:xfrm>
        </p:spPr>
        <p:txBody>
          <a:bodyPr>
            <a:noAutofit/>
          </a:bodyPr>
          <a:lstStyle>
            <a:lvl1pPr marL="0" indent="0" algn="l">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12" name="Текст 11"/>
          <p:cNvSpPr>
            <a:spLocks noGrp="1"/>
          </p:cNvSpPr>
          <p:nvPr>
            <p:ph type="body" sz="quarter" idx="14" hasCustomPrompt="1"/>
          </p:nvPr>
        </p:nvSpPr>
        <p:spPr>
          <a:xfrm>
            <a:off x="179511" y="1275606"/>
            <a:ext cx="8830613" cy="3330735"/>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pic>
        <p:nvPicPr>
          <p:cNvPr id="8"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3" name="Текст 11"/>
          <p:cNvSpPr>
            <a:spLocks noGrp="1"/>
          </p:cNvSpPr>
          <p:nvPr>
            <p:ph type="body" sz="quarter" idx="15" hasCustomPrompt="1"/>
          </p:nvPr>
        </p:nvSpPr>
        <p:spPr>
          <a:xfrm>
            <a:off x="251521" y="123478"/>
            <a:ext cx="8640960" cy="775181"/>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pic>
        <p:nvPicPr>
          <p:cNvPr id="8"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0" name="Прямоугольник 9"/>
          <p:cNvSpPr/>
          <p:nvPr userDrawn="1"/>
        </p:nvSpPr>
        <p:spPr>
          <a:xfrm>
            <a:off x="1475656" y="843558"/>
            <a:ext cx="5976664" cy="93610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userDrawn="1"/>
        </p:nvSpPr>
        <p:spPr>
          <a:xfrm>
            <a:off x="1475656" y="1851670"/>
            <a:ext cx="5976664" cy="936104"/>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1475656" y="2859782"/>
            <a:ext cx="5976664" cy="93610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userDrawn="1"/>
        </p:nvSpPr>
        <p:spPr>
          <a:xfrm>
            <a:off x="1475656" y="3867894"/>
            <a:ext cx="5976664" cy="936104"/>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екст 18"/>
          <p:cNvSpPr>
            <a:spLocks noGrp="1"/>
          </p:cNvSpPr>
          <p:nvPr>
            <p:ph type="body" sz="quarter" idx="16" hasCustomPrompt="1"/>
          </p:nvPr>
        </p:nvSpPr>
        <p:spPr>
          <a:xfrm>
            <a:off x="2555776" y="987574"/>
            <a:ext cx="4825182" cy="648221"/>
          </a:xfrm>
        </p:spPr>
        <p:txBody>
          <a:bodyPr>
            <a:normAutofit/>
          </a:bodyPr>
          <a:lstStyle>
            <a:lvl1pPr algn="just">
              <a:buNone/>
              <a:defRPr sz="20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3" name="Текст 18"/>
          <p:cNvSpPr>
            <a:spLocks noGrp="1"/>
          </p:cNvSpPr>
          <p:nvPr>
            <p:ph type="body" sz="quarter" idx="17" hasCustomPrompt="1"/>
          </p:nvPr>
        </p:nvSpPr>
        <p:spPr>
          <a:xfrm>
            <a:off x="2555776" y="3003798"/>
            <a:ext cx="4825182" cy="648221"/>
          </a:xfrm>
        </p:spPr>
        <p:txBody>
          <a:bodyPr>
            <a:normAutofit/>
          </a:bodyPr>
          <a:lstStyle>
            <a:lvl1pPr algn="just">
              <a:buNone/>
              <a:defRPr sz="20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4" name="Текст 18"/>
          <p:cNvSpPr>
            <a:spLocks noGrp="1"/>
          </p:cNvSpPr>
          <p:nvPr>
            <p:ph type="body" sz="quarter" idx="18" hasCustomPrompt="1"/>
          </p:nvPr>
        </p:nvSpPr>
        <p:spPr>
          <a:xfrm>
            <a:off x="2555776" y="1995686"/>
            <a:ext cx="4825182" cy="648221"/>
          </a:xfrm>
        </p:spPr>
        <p:txBody>
          <a:bodyPr>
            <a:normAutofit/>
          </a:bodyPr>
          <a:lstStyle>
            <a:lvl1pPr algn="just">
              <a:buNone/>
              <a:defRPr sz="2000">
                <a:solidFill>
                  <a:srgbClr val="0A3470"/>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5" name="Текст 18"/>
          <p:cNvSpPr>
            <a:spLocks noGrp="1"/>
          </p:cNvSpPr>
          <p:nvPr>
            <p:ph type="body" sz="quarter" idx="19" hasCustomPrompt="1"/>
          </p:nvPr>
        </p:nvSpPr>
        <p:spPr>
          <a:xfrm>
            <a:off x="2555776" y="4011910"/>
            <a:ext cx="4825182" cy="648221"/>
          </a:xfrm>
        </p:spPr>
        <p:txBody>
          <a:bodyPr>
            <a:normAutofit/>
          </a:bodyPr>
          <a:lstStyle>
            <a:lvl1pPr algn="just">
              <a:buNone/>
              <a:defRPr sz="2000">
                <a:solidFill>
                  <a:srgbClr val="0A3470"/>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18" name="Текст 11"/>
          <p:cNvSpPr>
            <a:spLocks noGrp="1"/>
          </p:cNvSpPr>
          <p:nvPr>
            <p:ph type="body" sz="quarter" idx="15" hasCustomPrompt="1"/>
          </p:nvPr>
        </p:nvSpPr>
        <p:spPr>
          <a:xfrm>
            <a:off x="251521" y="123478"/>
            <a:ext cx="8640960" cy="576213"/>
          </a:xfrm>
        </p:spPr>
        <p:txBody>
          <a:bodyPr>
            <a:noAutofit/>
          </a:bodyPr>
          <a:lstStyle>
            <a:lvl1pPr marL="0" indent="0" algn="l">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C83EAF-5D58-4128-B27B-15541B11FBD3}" type="datetimeFigureOut">
              <a:rPr lang="ru-RU" smtClean="0"/>
              <a:pPr/>
              <a:t>15.03.2022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243E37-2564-4D58-ABC1-0ECB0B170E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68" r:id="rId4"/>
    <p:sldLayoutId id="2147483669" r:id="rId5"/>
    <p:sldLayoutId id="2147483653" r:id="rId6"/>
    <p:sldLayoutId id="2147483652" r:id="rId7"/>
    <p:sldLayoutId id="2147483656" r:id="rId8"/>
    <p:sldLayoutId id="2147483661" r:id="rId9"/>
    <p:sldLayoutId id="2147483660" r:id="rId10"/>
    <p:sldLayoutId id="2147483658" r:id="rId11"/>
    <p:sldLayoutId id="2147483651" r:id="rId12"/>
    <p:sldLayoutId id="2147483655" r:id="rId13"/>
    <p:sldLayoutId id="2147483654" r:id="rId14"/>
    <p:sldLayoutId id="2147483657" r:id="rId15"/>
    <p:sldLayoutId id="2147483659" r:id="rId16"/>
    <p:sldLayoutId id="2147483662" r:id="rId17"/>
    <p:sldLayoutId id="2147483663" r:id="rId18"/>
    <p:sldLayoutId id="2147483664" r:id="rId19"/>
    <p:sldLayoutId id="2147483671" r:id="rId20"/>
    <p:sldLayoutId id="2147483672"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915566"/>
            <a:ext cx="5184576" cy="4227934"/>
          </a:xfrm>
        </p:spPr>
        <p:txBody>
          <a:bodyPr/>
          <a:lstStyle/>
          <a:p>
            <a:pPr>
              <a:lnSpc>
                <a:spcPct val="100000"/>
              </a:lnSpc>
            </a:pPr>
            <a:r>
              <a:rPr lang="ru-RU" sz="2000" b="1" i="1" dirty="0" smtClean="0"/>
              <a:t/>
            </a:r>
            <a:br>
              <a:rPr lang="ru-RU" sz="2000" b="1" i="1" dirty="0" smtClean="0"/>
            </a:br>
            <a:r>
              <a:rPr lang="ru-RU" sz="2000" b="1" u="sng" dirty="0" smtClean="0"/>
              <a:t>ЕДИНЫЙ ДЕНЬ ИНФОРМИРОВАНИЯ</a:t>
            </a:r>
            <a:r>
              <a:rPr lang="ru-RU" sz="2000" dirty="0" smtClean="0"/>
              <a:t/>
            </a:r>
            <a:br>
              <a:rPr lang="ru-RU" sz="2000" dirty="0" smtClean="0"/>
            </a:br>
            <a:r>
              <a:rPr lang="ru-RU" sz="2000" dirty="0" smtClean="0"/>
              <a:t/>
            </a:r>
            <a:br>
              <a:rPr lang="ru-RU" sz="2000" dirty="0" smtClean="0"/>
            </a:br>
            <a:r>
              <a:rPr lang="ru-RU" sz="2200" b="1" dirty="0"/>
              <a:t>«О ГЕНОЦИДЕ БЕЛОРУССКОГО НАРОДА В ГОДЫ ВЕЛИКОЙ ОТЕЧЕСТВЕННОЙ ВОЙНЫ»</a:t>
            </a:r>
            <a:r>
              <a:rPr lang="ru-RU" sz="2200" b="1" dirty="0" smtClean="0">
                <a:cs typeface="Aharoni" pitchFamily="2" charset="-79"/>
              </a:rPr>
              <a:t> </a:t>
            </a:r>
            <a:r>
              <a:rPr lang="en-US" sz="2200" b="1" dirty="0" smtClean="0">
                <a:cs typeface="Aharoni" pitchFamily="2" charset="-79"/>
              </a:rPr>
              <a:t/>
            </a:r>
            <a:br>
              <a:rPr lang="en-US" sz="2200" b="1" dirty="0" smtClean="0">
                <a:cs typeface="Aharoni" pitchFamily="2" charset="-79"/>
              </a:rPr>
            </a:br>
            <a:r>
              <a:rPr lang="ru-RU" sz="2200" b="1" dirty="0" smtClean="0">
                <a:cs typeface="Aharoni" pitchFamily="2" charset="-79"/>
              </a:rPr>
              <a:t/>
            </a:r>
            <a:br>
              <a:rPr lang="ru-RU" sz="2200" b="1" dirty="0" smtClean="0">
                <a:cs typeface="Aharoni" pitchFamily="2" charset="-79"/>
              </a:rPr>
            </a:br>
            <a:r>
              <a:rPr lang="ru-RU" sz="1800" b="1" i="1" dirty="0" smtClean="0"/>
              <a:t>март </a:t>
            </a:r>
            <a:r>
              <a:rPr lang="ru-RU" sz="1800" b="1" i="1" dirty="0"/>
              <a:t>2022 г.</a:t>
            </a:r>
            <a:br>
              <a:rPr lang="ru-RU" sz="1800" b="1" i="1" dirty="0"/>
            </a:br>
            <a:r>
              <a:rPr lang="ru-RU" b="1" dirty="0"/>
              <a:t/>
            </a:r>
            <a:br>
              <a:rPr lang="ru-RU" b="1" dirty="0"/>
            </a:br>
            <a:endParaRPr lang="ru-RU" b="1" dirty="0"/>
          </a:p>
        </p:txBody>
      </p:sp>
    </p:spTree>
    <p:extLst>
      <p:ext uri="{BB962C8B-B14F-4D97-AF65-F5344CB8AC3E}">
        <p14:creationId xmlns:p14="http://schemas.microsoft.com/office/powerpoint/2010/main" val="51700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3785652"/>
          </a:xfrm>
          <a:prstGeom prst="rect">
            <a:avLst/>
          </a:prstGeom>
          <a:noFill/>
        </p:spPr>
        <p:txBody>
          <a:bodyPr wrap="square" rtlCol="0">
            <a:spAutoFit/>
          </a:bodyPr>
          <a:lstStyle/>
          <a:p>
            <a:pPr indent="361950" algn="just"/>
            <a:r>
              <a:rPr lang="ru-RU" sz="2400" dirty="0" smtClean="0">
                <a:solidFill>
                  <a:schemeClr val="bg1"/>
                </a:solidFill>
                <a:latin typeface="Arial" panose="020B0604020202020204" pitchFamily="34" charset="0"/>
                <a:cs typeface="Arial" panose="020B0604020202020204" pitchFamily="34" charset="0"/>
              </a:rPr>
              <a:t>На </a:t>
            </a:r>
            <a:r>
              <a:rPr lang="ru-RU" sz="2400" dirty="0">
                <a:solidFill>
                  <a:schemeClr val="bg1"/>
                </a:solidFill>
                <a:latin typeface="Arial" panose="020B0604020202020204" pitchFamily="34" charset="0"/>
                <a:cs typeface="Arial" panose="020B0604020202020204" pitchFamily="34" charset="0"/>
              </a:rPr>
              <a:t>оккупированной территории БССР нацисты создали более 260 лагерей смерти для уничтожения военнопленных и гражданского населения. Только в </a:t>
            </a:r>
            <a:r>
              <a:rPr lang="ru-RU" sz="2400" dirty="0" err="1">
                <a:solidFill>
                  <a:schemeClr val="bg1"/>
                </a:solidFill>
                <a:latin typeface="Arial" panose="020B0604020202020204" pitchFamily="34" charset="0"/>
                <a:cs typeface="Arial" panose="020B0604020202020204" pitchFamily="34" charset="0"/>
              </a:rPr>
              <a:t>г.Минске</a:t>
            </a:r>
            <a:r>
              <a:rPr lang="ru-RU" sz="2400" dirty="0">
                <a:solidFill>
                  <a:schemeClr val="bg1"/>
                </a:solidFill>
                <a:latin typeface="Arial" panose="020B0604020202020204" pitchFamily="34" charset="0"/>
                <a:cs typeface="Arial" panose="020B0604020202020204" pitchFamily="34" charset="0"/>
              </a:rPr>
              <a:t> и его окрестностях их было 9, где уничтожено более 400 000 человек: лагерь смерти </a:t>
            </a:r>
            <a:r>
              <a:rPr lang="ru-RU" sz="2400" dirty="0" err="1">
                <a:solidFill>
                  <a:schemeClr val="bg1"/>
                </a:solidFill>
                <a:latin typeface="Arial" panose="020B0604020202020204" pitchFamily="34" charset="0"/>
                <a:cs typeface="Arial" panose="020B0604020202020204" pitchFamily="34" charset="0"/>
              </a:rPr>
              <a:t>Тростенец</a:t>
            </a:r>
            <a:r>
              <a:rPr lang="ru-RU" sz="2400" dirty="0">
                <a:solidFill>
                  <a:schemeClr val="bg1"/>
                </a:solidFill>
                <a:latin typeface="Arial" panose="020B0604020202020204" pitchFamily="34" charset="0"/>
                <a:cs typeface="Arial" panose="020B0604020202020204" pitchFamily="34" charset="0"/>
              </a:rPr>
              <a:t> (уничтожено более 206 500 человек); лагерь вблизи </a:t>
            </a:r>
            <a:r>
              <a:rPr lang="ru-RU" sz="2400" dirty="0" err="1">
                <a:solidFill>
                  <a:schemeClr val="bg1"/>
                </a:solidFill>
                <a:latin typeface="Arial" panose="020B0604020202020204" pitchFamily="34" charset="0"/>
                <a:cs typeface="Arial" panose="020B0604020202020204" pitchFamily="34" charset="0"/>
              </a:rPr>
              <a:t>д.Масюковщина</a:t>
            </a:r>
            <a:r>
              <a:rPr lang="ru-RU" sz="2400" dirty="0">
                <a:solidFill>
                  <a:schemeClr val="bg1"/>
                </a:solidFill>
                <a:latin typeface="Arial" panose="020B0604020202020204" pitchFamily="34" charset="0"/>
                <a:cs typeface="Arial" panose="020B0604020202020204" pitchFamily="34" charset="0"/>
              </a:rPr>
              <a:t> (более 80 000 человек); лагерь на улице Широкой (20 000 человек). До настоящего времени точное количество жертв и их личности не установлены</a:t>
            </a:r>
            <a:r>
              <a:rPr lang="ru-RU" sz="2400" dirty="0" smtClean="0">
                <a:solidFill>
                  <a:schemeClr val="bg1"/>
                </a:solidFill>
                <a:latin typeface="Arial" panose="020B0604020202020204" pitchFamily="34" charset="0"/>
                <a:cs typeface="Arial" panose="020B0604020202020204" pitchFamily="34" charset="0"/>
              </a:rPr>
              <a:t>. </a:t>
            </a:r>
            <a:endParaRPr lang="ru-RU" sz="2400" dirty="0">
              <a:solidFill>
                <a:schemeClr val="bg1"/>
              </a:solidFill>
              <a:latin typeface="Arial" panose="020B0604020202020204" pitchFamily="34" charset="0"/>
              <a:cs typeface="Arial" panose="020B0604020202020204" pitchFamily="34" charset="0"/>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863672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4493538"/>
          </a:xfrm>
          <a:prstGeom prst="rect">
            <a:avLst/>
          </a:prstGeom>
          <a:noFill/>
        </p:spPr>
        <p:txBody>
          <a:bodyPr wrap="square" rtlCol="0">
            <a:spAutoFit/>
          </a:bodyPr>
          <a:lstStyle/>
          <a:p>
            <a:pPr indent="361950" algn="just"/>
            <a:r>
              <a:rPr lang="ru-RU" sz="2200" dirty="0">
                <a:solidFill>
                  <a:schemeClr val="bg1"/>
                </a:solidFill>
                <a:latin typeface="Arial" panose="020B0604020202020204" pitchFamily="34" charset="0"/>
                <a:cs typeface="Arial" panose="020B0604020202020204" pitchFamily="34" charset="0"/>
              </a:rPr>
              <a:t>За 1941–1944 гг. оккупанты провели на территории Беларуси более 140 крупных карательных операций, во время которых было сожжено около 9 200 сел и деревень республики, из них 5 295 разделили судьбу Хатыни, то есть были уничтожены вместе со всем или частью населения. Из сожженных деревень 186 так и не возродились. В Витебской и Минской областях некоторые населенные пункты сжигались по несколько раз</a:t>
            </a:r>
            <a:r>
              <a:rPr lang="ru-RU" sz="2200" dirty="0" smtClean="0">
                <a:solidFill>
                  <a:schemeClr val="bg1"/>
                </a:solidFill>
                <a:latin typeface="Arial" panose="020B0604020202020204" pitchFamily="34" charset="0"/>
                <a:cs typeface="Arial" panose="020B0604020202020204" pitchFamily="34" charset="0"/>
              </a:rPr>
              <a:t>.</a:t>
            </a:r>
          </a:p>
          <a:p>
            <a:pPr indent="361950" algn="just"/>
            <a:r>
              <a:rPr lang="ru-RU" sz="2200" dirty="0">
                <a:solidFill>
                  <a:schemeClr val="bg1"/>
                </a:solidFill>
                <a:latin typeface="Arial" panose="020B0604020202020204" pitchFamily="34" charset="0"/>
                <a:cs typeface="Arial" panose="020B0604020202020204" pitchFamily="34" charset="0"/>
              </a:rPr>
              <a:t>Так, в </a:t>
            </a:r>
            <a:r>
              <a:rPr lang="ru-RU" sz="2200" dirty="0" err="1">
                <a:solidFill>
                  <a:schemeClr val="bg1"/>
                </a:solidFill>
                <a:latin typeface="Arial" panose="020B0604020202020204" pitchFamily="34" charset="0"/>
                <a:cs typeface="Arial" panose="020B0604020202020204" pitchFamily="34" charset="0"/>
              </a:rPr>
              <a:t>д.Ола</a:t>
            </a:r>
            <a:r>
              <a:rPr lang="ru-RU" sz="2200" dirty="0">
                <a:solidFill>
                  <a:schemeClr val="bg1"/>
                </a:solidFill>
                <a:latin typeface="Arial" panose="020B0604020202020204" pitchFamily="34" charset="0"/>
                <a:cs typeface="Arial" panose="020B0604020202020204" pitchFamily="34" charset="0"/>
              </a:rPr>
              <a:t> </a:t>
            </a:r>
            <a:r>
              <a:rPr lang="ru-RU" sz="2200" dirty="0" err="1">
                <a:solidFill>
                  <a:schemeClr val="bg1"/>
                </a:solidFill>
                <a:latin typeface="Arial" panose="020B0604020202020204" pitchFamily="34" charset="0"/>
                <a:cs typeface="Arial" panose="020B0604020202020204" pitchFamily="34" charset="0"/>
              </a:rPr>
              <a:t>Паричского</a:t>
            </a:r>
            <a:r>
              <a:rPr lang="ru-RU" sz="2200" dirty="0">
                <a:solidFill>
                  <a:schemeClr val="bg1"/>
                </a:solidFill>
                <a:latin typeface="Arial" panose="020B0604020202020204" pitchFamily="34" charset="0"/>
                <a:cs typeface="Arial" panose="020B0604020202020204" pitchFamily="34" charset="0"/>
              </a:rPr>
              <a:t> района 14 января 1944 г. карательный отряд согнал в дома жителей из семи окрестных населенных пунктов. Гитлеровцы расстреляли и сожгли 1 758 человек, в том числе 950 детей и 508 женщин.</a:t>
            </a: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3675553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500" dirty="0"/>
              <a:t>Закон о геноциде белорусского народа в годы Великой Отечественной </a:t>
            </a:r>
            <a:r>
              <a:rPr lang="ru-RU" sz="2500" dirty="0" smtClean="0"/>
              <a:t>войны (принят в январе 2022 года)</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31539" y="1059582"/>
            <a:ext cx="8280920" cy="3293209"/>
          </a:xfrm>
          <a:prstGeom prst="rect">
            <a:avLst/>
          </a:prstGeom>
          <a:noFill/>
        </p:spPr>
        <p:txBody>
          <a:bodyPr wrap="square" rtlCol="0">
            <a:spAutoFit/>
          </a:bodyPr>
          <a:lstStyle/>
          <a:p>
            <a:pPr indent="361950" algn="just"/>
            <a:r>
              <a:rPr lang="ru-RU" sz="2600" dirty="0" smtClean="0">
                <a:ln w="0"/>
                <a:solidFill>
                  <a:srgbClr val="0A3470"/>
                </a:solidFill>
                <a:latin typeface="Arial" panose="020B0604020202020204" pitchFamily="34" charset="0"/>
                <a:cs typeface="Arial" panose="020B0604020202020204" pitchFamily="34" charset="0"/>
              </a:rPr>
              <a:t>Направлен </a:t>
            </a:r>
            <a:r>
              <a:rPr lang="ru-RU" sz="2600" dirty="0">
                <a:ln w="0"/>
                <a:solidFill>
                  <a:srgbClr val="0A3470"/>
                </a:solidFill>
                <a:latin typeface="Arial" panose="020B0604020202020204" pitchFamily="34" charset="0"/>
                <a:cs typeface="Arial" panose="020B0604020202020204" pitchFamily="34" charset="0"/>
              </a:rPr>
              <a:t>на дальнейшее законодательное обеспечение защиты фундаментальных ценностей белорусского народа, недопущение реабилитации нацизма, установление действенных барьеров на пути попыток фальсификации событий и итогов Второй мировой войны, противодействие неонацистским проявлениям в современном белорусском обществе. </a:t>
            </a:r>
            <a:endParaRPr lang="ru-RU" sz="2600" dirty="0"/>
          </a:p>
        </p:txBody>
      </p:sp>
    </p:spTree>
    <p:extLst>
      <p:ext uri="{BB962C8B-B14F-4D97-AF65-F5344CB8AC3E}">
        <p14:creationId xmlns:p14="http://schemas.microsoft.com/office/powerpoint/2010/main" val="61310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500" dirty="0"/>
              <a:t>Закон о геноциде белорусского народа в годы Великой Отечественной </a:t>
            </a:r>
            <a:r>
              <a:rPr lang="ru-RU" sz="2500" dirty="0" smtClean="0"/>
              <a:t>войны (принят в январе 2022 года)</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31539" y="1059582"/>
            <a:ext cx="8280920" cy="3785652"/>
          </a:xfrm>
          <a:prstGeom prst="rect">
            <a:avLst/>
          </a:prstGeom>
          <a:noFill/>
        </p:spPr>
        <p:txBody>
          <a:bodyPr wrap="square" rtlCol="0">
            <a:spAutoFit/>
          </a:bodyPr>
          <a:lstStyle/>
          <a:p>
            <a:pPr indent="361950" algn="just"/>
            <a:r>
              <a:rPr lang="ru-RU" sz="2400" dirty="0">
                <a:ln w="0"/>
                <a:solidFill>
                  <a:srgbClr val="0A3470"/>
                </a:solidFill>
                <a:latin typeface="Arial" panose="020B0604020202020204" pitchFamily="34" charset="0"/>
                <a:cs typeface="Arial" panose="020B0604020202020204" pitchFamily="34" charset="0"/>
              </a:rPr>
              <a:t>Законом на Генеральную прокуратуру возлагается полномочие принимать дополнительные меры по всестороннему, полному и объективному исследованию обстоятельств геноцида белорусского народа, установлению лиц, причастных к его совершению, и их уголовному преследованию (статья 3 Закона).</a:t>
            </a:r>
          </a:p>
          <a:p>
            <a:pPr indent="361950" algn="just"/>
            <a:r>
              <a:rPr lang="ru-RU" sz="2400" dirty="0">
                <a:ln w="0"/>
                <a:solidFill>
                  <a:srgbClr val="0A3470"/>
                </a:solidFill>
                <a:latin typeface="Arial" panose="020B0604020202020204" pitchFamily="34" charset="0"/>
                <a:cs typeface="Arial" panose="020B0604020202020204" pitchFamily="34" charset="0"/>
              </a:rPr>
              <a:t>Кроме того, законом введена уголовная ответственность за публичное отрицание геноцида белорусского народа, в том числе через размещение информации в СМИ либо в Интернете</a:t>
            </a:r>
            <a:r>
              <a:rPr lang="ru-RU" sz="2400" dirty="0" smtClean="0">
                <a:ln w="0"/>
                <a:solidFill>
                  <a:srgbClr val="0A3470"/>
                </a:solidFill>
                <a:latin typeface="Arial" panose="020B0604020202020204" pitchFamily="34" charset="0"/>
                <a:cs typeface="Arial" panose="020B0604020202020204" pitchFamily="34" charset="0"/>
              </a:rPr>
              <a:t>.</a:t>
            </a:r>
            <a:endParaRPr lang="ru-RU" sz="2400" dirty="0">
              <a:ln w="0"/>
              <a:solidFill>
                <a:srgbClr val="0A34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74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500" dirty="0"/>
              <a:t>Государственная программа «Увековечение памяти о погибших при защите Отечества» на 2021–2025 гг</a:t>
            </a:r>
            <a:r>
              <a:rPr lang="ru-RU" sz="2500" dirty="0" smtClean="0"/>
              <a:t>.</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31539" y="1059582"/>
            <a:ext cx="8280920" cy="3477875"/>
          </a:xfrm>
          <a:prstGeom prst="rect">
            <a:avLst/>
          </a:prstGeom>
          <a:noFill/>
        </p:spPr>
        <p:txBody>
          <a:bodyPr wrap="square" rtlCol="0">
            <a:spAutoFit/>
          </a:bodyPr>
          <a:lstStyle/>
          <a:p>
            <a:pPr indent="361950" algn="just"/>
            <a:r>
              <a:rPr lang="ru-RU" sz="2200" dirty="0">
                <a:ln w="0"/>
                <a:solidFill>
                  <a:srgbClr val="0A3470"/>
                </a:solidFill>
                <a:latin typeface="Arial" panose="020B0604020202020204" pitchFamily="34" charset="0"/>
                <a:cs typeface="Arial" panose="020B0604020202020204" pitchFamily="34" charset="0"/>
              </a:rPr>
              <a:t>Целью Государственной программы является увековечение погибших при защите Отечества и сохранение памяти о жертвах войн. Реализация Государственной программы способствует сохранению военно-исторического наследия белорусского народа, гражданско-патриотическому воспитанию, выполнению международных соглашений в военно-мемориальной сфере.</a:t>
            </a:r>
          </a:p>
          <a:p>
            <a:pPr indent="361950" algn="just"/>
            <a:r>
              <a:rPr lang="ru-RU" sz="2200" dirty="0">
                <a:ln w="0"/>
                <a:solidFill>
                  <a:srgbClr val="0A3470"/>
                </a:solidFill>
                <a:latin typeface="Arial" panose="020B0604020202020204" pitchFamily="34" charset="0"/>
                <a:cs typeface="Arial" panose="020B0604020202020204" pitchFamily="34" charset="0"/>
              </a:rPr>
              <a:t>На реализацию мероприятий Государственной программы планируется выделение финансовых средств в размере 9 225 213 рублей</a:t>
            </a:r>
            <a:r>
              <a:rPr lang="ru-RU" sz="2200" dirty="0" smtClean="0">
                <a:ln w="0"/>
                <a:solidFill>
                  <a:srgbClr val="0A3470"/>
                </a:solidFill>
                <a:latin typeface="Arial" panose="020B0604020202020204" pitchFamily="34" charset="0"/>
                <a:cs typeface="Arial" panose="020B0604020202020204" pitchFamily="34" charset="0"/>
              </a:rPr>
              <a:t>.</a:t>
            </a:r>
            <a:endParaRPr lang="ru-RU" sz="2200" dirty="0">
              <a:ln w="0"/>
              <a:solidFill>
                <a:srgbClr val="0A34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4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19" y="200818"/>
            <a:ext cx="8640960" cy="648072"/>
          </a:xfrm>
        </p:spPr>
        <p:txBody>
          <a:bodyPr/>
          <a:lstStyle/>
          <a:p>
            <a:pPr lvl="0"/>
            <a:r>
              <a:rPr lang="ru-RU" sz="2400" dirty="0">
                <a:solidFill>
                  <a:prstClr val="white"/>
                </a:solidFill>
              </a:rPr>
              <a:t>Государственная программа «Увековечение памяти о погибших при защите Отечества» на 2021–2025 гг</a:t>
            </a:r>
            <a:r>
              <a:rPr lang="ru-RU" sz="2400" dirty="0" smtClean="0">
                <a:solidFill>
                  <a:prstClr val="white"/>
                </a:solidFill>
              </a:rPr>
              <a:t>.</a:t>
            </a:r>
            <a:endParaRPr lang="ru-RU" sz="2400" dirty="0">
              <a:solidFill>
                <a:prstClr val="white"/>
              </a:solidFill>
            </a:endParaRPr>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9680" y="1131590"/>
            <a:ext cx="8784975" cy="4247317"/>
          </a:xfrm>
          <a:prstGeom prst="rect">
            <a:avLst/>
          </a:prstGeom>
          <a:noFill/>
        </p:spPr>
        <p:txBody>
          <a:bodyPr wrap="square" rtlCol="0">
            <a:spAutoFit/>
          </a:bodyPr>
          <a:lstStyle/>
          <a:p>
            <a:pPr marL="180975" algn="just">
              <a:buFont typeface="Wingdings" pitchFamily="2" charset="2"/>
              <a:buChar char="v"/>
            </a:pPr>
            <a:r>
              <a:rPr lang="ru-RU" dirty="0" smtClean="0">
                <a:ln w="0"/>
                <a:solidFill>
                  <a:srgbClr val="0A3470"/>
                </a:solidFill>
                <a:latin typeface="Arial" panose="020B0604020202020204" pitchFamily="34" charset="0"/>
                <a:cs typeface="Arial" panose="020B0604020202020204" pitchFamily="34" charset="0"/>
              </a:rPr>
              <a:t> обустройство</a:t>
            </a:r>
            <a:r>
              <a:rPr lang="ru-RU" dirty="0">
                <a:ln w="0"/>
                <a:solidFill>
                  <a:srgbClr val="0A3470"/>
                </a:solidFill>
                <a:latin typeface="Arial" panose="020B0604020202020204" pitchFamily="34" charset="0"/>
                <a:cs typeface="Arial" panose="020B0604020202020204" pitchFamily="34" charset="0"/>
              </a:rPr>
              <a:t>, содержание, текущий и капитальный ремонт воинских захоронений и захоронений жертв войн, мемориальных комплексов, мест боевой и воинской славы</a:t>
            </a:r>
            <a:r>
              <a:rPr lang="ru-RU" dirty="0" smtClean="0">
                <a:ln w="0"/>
                <a:solidFill>
                  <a:srgbClr val="0A3470"/>
                </a:solidFill>
                <a:latin typeface="Arial" panose="020B0604020202020204" pitchFamily="34" charset="0"/>
                <a:cs typeface="Arial" panose="020B0604020202020204" pitchFamily="34" charset="0"/>
              </a:rPr>
              <a:t>;</a:t>
            </a:r>
          </a:p>
          <a:p>
            <a:pPr marL="180975"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a:t>
            </a:r>
            <a:r>
              <a:rPr lang="ru-RU" dirty="0">
                <a:ln w="0"/>
                <a:solidFill>
                  <a:srgbClr val="0A3470"/>
                </a:solidFill>
                <a:latin typeface="Arial" panose="020B0604020202020204" pitchFamily="34" charset="0"/>
                <a:cs typeface="Arial" panose="020B0604020202020204" pitchFamily="34" charset="0"/>
              </a:rPr>
              <a:t>создание и установка произведений монументального искусства, посвященных событиям военной истории</a:t>
            </a:r>
            <a:r>
              <a:rPr lang="ru-RU" dirty="0" smtClean="0">
                <a:ln w="0"/>
                <a:solidFill>
                  <a:srgbClr val="0A3470"/>
                </a:solidFill>
                <a:latin typeface="Arial" panose="020B0604020202020204" pitchFamily="34" charset="0"/>
                <a:cs typeface="Arial" panose="020B0604020202020204" pitchFamily="34" charset="0"/>
              </a:rPr>
              <a:t>;</a:t>
            </a:r>
          </a:p>
          <a:p>
            <a:pPr marL="180975"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a:t>
            </a:r>
            <a:r>
              <a:rPr lang="ru-RU" dirty="0">
                <a:ln w="0"/>
                <a:solidFill>
                  <a:srgbClr val="0A3470"/>
                </a:solidFill>
                <a:latin typeface="Arial" panose="020B0604020202020204" pitchFamily="34" charset="0"/>
                <a:cs typeface="Arial" panose="020B0604020202020204" pitchFamily="34" charset="0"/>
              </a:rPr>
              <a:t>проведение архивно-исследовательских работ в архивных, музейных и иных учреждениях Республики Беларусь в целях сбора (уточнения) сведений о местах нахождения неучтенных воинских захоронений</a:t>
            </a:r>
            <a:r>
              <a:rPr lang="ru-RU" dirty="0" smtClean="0">
                <a:ln w="0"/>
                <a:solidFill>
                  <a:srgbClr val="0A3470"/>
                </a:solidFill>
                <a:latin typeface="Arial" panose="020B0604020202020204" pitchFamily="34" charset="0"/>
                <a:cs typeface="Arial" panose="020B0604020202020204" pitchFamily="34" charset="0"/>
              </a:rPr>
              <a:t>;</a:t>
            </a:r>
          </a:p>
          <a:p>
            <a:pPr marL="180975"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a:t>
            </a:r>
            <a:r>
              <a:rPr lang="ru-RU" dirty="0">
                <a:ln w="0"/>
                <a:solidFill>
                  <a:srgbClr val="0A3470"/>
                </a:solidFill>
                <a:latin typeface="Arial" panose="020B0604020202020204" pitchFamily="34" charset="0"/>
                <a:cs typeface="Arial" panose="020B0604020202020204" pitchFamily="34" charset="0"/>
              </a:rPr>
              <a:t>проведение поисковой работы по установлению данных о погибших узниках лагеря и их сохранение в электронной «Книге Памяти жертв лагеря смерти «</a:t>
            </a:r>
            <a:r>
              <a:rPr lang="ru-RU" dirty="0" err="1">
                <a:ln w="0"/>
                <a:solidFill>
                  <a:srgbClr val="0A3470"/>
                </a:solidFill>
                <a:latin typeface="Arial" panose="020B0604020202020204" pitchFamily="34" charset="0"/>
                <a:cs typeface="Arial" panose="020B0604020202020204" pitchFamily="34" charset="0"/>
              </a:rPr>
              <a:t>Тростенец</a:t>
            </a:r>
            <a:r>
              <a:rPr lang="ru-RU" dirty="0" smtClean="0">
                <a:ln w="0"/>
                <a:solidFill>
                  <a:srgbClr val="0A3470"/>
                </a:solidFill>
                <a:latin typeface="Arial" panose="020B0604020202020204" pitchFamily="34" charset="0"/>
                <a:cs typeface="Arial" panose="020B0604020202020204" pitchFamily="34" charset="0"/>
              </a:rPr>
              <a:t>»;</a:t>
            </a:r>
          </a:p>
          <a:p>
            <a:pPr marL="180975"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a:t>
            </a:r>
            <a:r>
              <a:rPr lang="ru-RU" dirty="0" smtClean="0">
                <a:ln w="0"/>
                <a:solidFill>
                  <a:srgbClr val="0A3470"/>
                </a:solidFill>
                <a:latin typeface="Arial" panose="020B0604020202020204" pitchFamily="34" charset="0"/>
                <a:cs typeface="Arial" panose="020B0604020202020204" pitchFamily="34" charset="0"/>
              </a:rPr>
              <a:t>проведение организационных, военно-патриотических и иных мероприятий, направленных на популяризацию поисковой работы, привлечение к ней членов общественных объединений и граждан;</a:t>
            </a:r>
          </a:p>
          <a:p>
            <a:pPr marL="180975" algn="just">
              <a:buFont typeface="Wingdings" pitchFamily="2" charset="2"/>
              <a:buChar char="v"/>
            </a:pPr>
            <a:endParaRPr lang="ru-RU" dirty="0"/>
          </a:p>
        </p:txBody>
      </p:sp>
    </p:spTree>
    <p:extLst>
      <p:ext uri="{BB962C8B-B14F-4D97-AF65-F5344CB8AC3E}">
        <p14:creationId xmlns:p14="http://schemas.microsoft.com/office/powerpoint/2010/main" val="156593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19" y="200818"/>
            <a:ext cx="8640960" cy="648072"/>
          </a:xfrm>
        </p:spPr>
        <p:txBody>
          <a:bodyPr/>
          <a:lstStyle/>
          <a:p>
            <a:pPr lvl="0"/>
            <a:r>
              <a:rPr lang="ru-RU" sz="2400" dirty="0">
                <a:solidFill>
                  <a:prstClr val="white"/>
                </a:solidFill>
              </a:rPr>
              <a:t>Государственная программа «Увековечение памяти о погибших при защите Отечества» на 2021–2025 гг</a:t>
            </a:r>
            <a:r>
              <a:rPr lang="ru-RU" sz="2400" dirty="0" smtClean="0">
                <a:solidFill>
                  <a:prstClr val="white"/>
                </a:solidFill>
              </a:rPr>
              <a:t>.</a:t>
            </a:r>
            <a:endParaRPr lang="ru-RU" sz="2400" dirty="0">
              <a:solidFill>
                <a:prstClr val="white"/>
              </a:solidFill>
            </a:endParaRPr>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21839" y="1419622"/>
            <a:ext cx="8496946" cy="3139321"/>
          </a:xfrm>
          <a:prstGeom prst="rect">
            <a:avLst/>
          </a:prstGeom>
          <a:noFill/>
        </p:spPr>
        <p:txBody>
          <a:bodyPr wrap="square" rtlCol="0">
            <a:spAutoFit/>
          </a:bodyPr>
          <a:lstStyle/>
          <a:p>
            <a:pPr algn="just">
              <a:buFont typeface="Wingdings" pitchFamily="2" charset="2"/>
              <a:buChar char="v"/>
            </a:pPr>
            <a:r>
              <a:rPr lang="ru-RU" dirty="0" smtClean="0">
                <a:ln w="0"/>
                <a:solidFill>
                  <a:srgbClr val="0A3470"/>
                </a:solidFill>
                <a:latin typeface="Arial" panose="020B0604020202020204" pitchFamily="34" charset="0"/>
                <a:cs typeface="Arial" panose="020B0604020202020204" pitchFamily="34" charset="0"/>
              </a:rPr>
              <a:t>изготовление </a:t>
            </a:r>
            <a:r>
              <a:rPr lang="ru-RU" dirty="0">
                <a:ln w="0"/>
                <a:solidFill>
                  <a:srgbClr val="0A3470"/>
                </a:solidFill>
                <a:latin typeface="Arial" panose="020B0604020202020204" pitchFamily="34" charset="0"/>
                <a:cs typeface="Arial" panose="020B0604020202020204" pitchFamily="34" charset="0"/>
              </a:rPr>
              <a:t>и приобретение сувенирной, наградной продукции, посвященной памятным датам военной истории, увековечению погибших при защите Отечества и сохранению памяти о жертвах войн</a:t>
            </a:r>
            <a:r>
              <a:rPr lang="ru-RU" dirty="0" smtClean="0">
                <a:ln w="0"/>
                <a:solidFill>
                  <a:srgbClr val="0A3470"/>
                </a:solidFill>
                <a:latin typeface="Arial" panose="020B0604020202020204" pitchFamily="34" charset="0"/>
                <a:cs typeface="Arial" panose="020B0604020202020204" pitchFamily="34" charset="0"/>
              </a:rPr>
              <a:t>;</a:t>
            </a:r>
          </a:p>
          <a:p>
            <a:pPr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a:t>
            </a:r>
            <a:r>
              <a:rPr lang="ru-RU" dirty="0">
                <a:ln w="0"/>
                <a:solidFill>
                  <a:srgbClr val="0A3470"/>
                </a:solidFill>
                <a:latin typeface="Arial" panose="020B0604020202020204" pitchFamily="34" charset="0"/>
                <a:cs typeface="Arial" panose="020B0604020202020204" pitchFamily="34" charset="0"/>
              </a:rPr>
              <a:t>подготовка и издание полиграфической продукции, связанной с событиями военной истории на территории страны, поисковой работой;</a:t>
            </a:r>
          </a:p>
          <a:p>
            <a:pPr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организация и проведение полевых поисковых работ;</a:t>
            </a:r>
          </a:p>
          <a:p>
            <a:pPr algn="just">
              <a:buFont typeface="Wingdings" pitchFamily="2" charset="2"/>
              <a:buChar char="v"/>
            </a:pPr>
            <a:r>
              <a:rPr lang="ru-RU" dirty="0">
                <a:solidFill>
                  <a:srgbClr val="002060"/>
                </a:solidFill>
              </a:rPr>
              <a:t> </a:t>
            </a:r>
            <a:r>
              <a:rPr lang="ru-RU" dirty="0">
                <a:ln w="0"/>
                <a:solidFill>
                  <a:srgbClr val="0A3470"/>
                </a:solidFill>
                <a:latin typeface="Arial" panose="020B0604020202020204" pitchFamily="34" charset="0"/>
                <a:cs typeface="Arial" panose="020B0604020202020204" pitchFamily="34" charset="0"/>
              </a:rPr>
              <a:t>участие в мероприятиях гражданско-патриотического воспитания, проводимых местными исполнительными и распорядительными органами, государственными организациями</a:t>
            </a:r>
            <a:r>
              <a:rPr lang="ru-RU" dirty="0">
                <a:ln w="0"/>
                <a:solidFill>
                  <a:srgbClr val="0A3470"/>
                </a:solidFill>
                <a:latin typeface="Arial" panose="020B0604020202020204" pitchFamily="34" charset="0"/>
                <a:cs typeface="Arial" panose="020B0604020202020204" pitchFamily="34" charset="0"/>
              </a:rPr>
              <a:t>;</a:t>
            </a:r>
          </a:p>
          <a:p>
            <a:pPr algn="just">
              <a:buFont typeface="Wingdings" pitchFamily="2" charset="2"/>
              <a:buChar char="v"/>
            </a:pPr>
            <a:r>
              <a:rPr lang="ru-RU" dirty="0">
                <a:ln w="0"/>
                <a:solidFill>
                  <a:srgbClr val="0A3470"/>
                </a:solidFill>
                <a:latin typeface="Arial" panose="020B0604020202020204" pitchFamily="34" charset="0"/>
                <a:cs typeface="Arial" panose="020B0604020202020204" pitchFamily="34" charset="0"/>
              </a:rPr>
              <a:t> захоронение останков погибших при защите Отечества и жертв войн, обнаруженных в ходе проведения полевых поисковых работ.</a:t>
            </a:r>
          </a:p>
        </p:txBody>
      </p:sp>
    </p:spTree>
    <p:extLst>
      <p:ext uri="{BB962C8B-B14F-4D97-AF65-F5344CB8AC3E}">
        <p14:creationId xmlns:p14="http://schemas.microsoft.com/office/powerpoint/2010/main" val="373866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0"/>
            <a:ext cx="9144000" cy="5143500"/>
          </a:xfrm>
          <a:prstGeom prst="rect">
            <a:avLst/>
          </a:prstGeom>
        </p:spPr>
      </p:pic>
      <p:sp>
        <p:nvSpPr>
          <p:cNvPr id="2" name="Текст 1"/>
          <p:cNvSpPr>
            <a:spLocks noGrp="1"/>
          </p:cNvSpPr>
          <p:nvPr>
            <p:ph type="body" sz="quarter" idx="10"/>
          </p:nvPr>
        </p:nvSpPr>
        <p:spPr>
          <a:xfrm>
            <a:off x="629356" y="771550"/>
            <a:ext cx="7939088" cy="3906434"/>
          </a:xfrm>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629356" y="429552"/>
            <a:ext cx="7992888" cy="4230430"/>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61950">
              <a:tabLst>
                <a:tab pos="361950" algn="l"/>
              </a:tabLst>
            </a:pPr>
            <a:r>
              <a:rPr lang="ru-RU" sz="2000" dirty="0" smtClean="0"/>
              <a:t>На </a:t>
            </a:r>
            <a:r>
              <a:rPr lang="ru-RU" sz="2000" dirty="0"/>
              <a:t>сегодняшний день в Республике Беларусь на государственном учете состоит 1 518 захоронений жертв войны, в которых покоятся останки более 1 миллиона детей и стариков, мужчин и женщин, подвергшихся геноциду в самом жутком его проявлении. И эта трагичная цифра далеко не окончательная.</a:t>
            </a:r>
          </a:p>
          <a:p>
            <a:pPr indent="361950">
              <a:tabLst>
                <a:tab pos="361950" algn="l"/>
              </a:tabLst>
            </a:pPr>
            <a:r>
              <a:rPr lang="ru-RU" sz="2000" dirty="0"/>
              <a:t>С апреля 2022 г. в рамках расследования уголовного дела дальнейшие поисковые мероприятия уже спланированы на 26 объектах. </a:t>
            </a:r>
          </a:p>
          <a:p>
            <a:pPr indent="361950">
              <a:tabLst>
                <a:tab pos="361950" algn="l"/>
              </a:tabLst>
            </a:pPr>
            <a:r>
              <a:rPr lang="ru-RU" sz="2000" dirty="0"/>
              <a:t>Сведения из уголовного дела позволят поставить перед международными организациями вопрос о признании Беларуси пострадавшей от геноцида, а также пресечь дальнейшие попытки обесценить исторические факты.</a:t>
            </a:r>
          </a:p>
          <a:p>
            <a:pPr indent="361950">
              <a:tabLst>
                <a:tab pos="361950" algn="l"/>
              </a:tabLst>
            </a:pPr>
            <a:endParaRPr lang="ru-RU" sz="2000" dirty="0" smtClean="0"/>
          </a:p>
          <a:p>
            <a:pPr indent="361950">
              <a:tabLst>
                <a:tab pos="361950" algn="l"/>
              </a:tabLst>
            </a:pPr>
            <a:endParaRPr lang="ru-RU" sz="2000" dirty="0"/>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44129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648146"/>
            <a:ext cx="7939088" cy="3847207"/>
          </a:xfrm>
          <a:prstGeom prst="rect">
            <a:avLst/>
          </a:prstGeom>
          <a:noFill/>
        </p:spPr>
        <p:txBody>
          <a:bodyPr wrap="square" rtlCol="0">
            <a:spAutoFit/>
          </a:bodyPr>
          <a:lstStyle/>
          <a:p>
            <a:pPr indent="361950" algn="just"/>
            <a:r>
              <a:rPr lang="ru-RU" sz="2400" dirty="0">
                <a:solidFill>
                  <a:schemeClr val="bg1"/>
                </a:solidFill>
                <a:latin typeface="Arial" panose="020B0604020202020204" pitchFamily="34" charset="0"/>
                <a:cs typeface="Arial" panose="020B0604020202020204" pitchFamily="34" charset="0"/>
              </a:rPr>
              <a:t>Год исторической памяти, которым в Беларуси объявлен наступивший 2022 г., пройдет под знаком сохранения героического наследия и правды о всех периодах жизни белорусского народа.</a:t>
            </a:r>
          </a:p>
          <a:p>
            <a:pPr indent="361950" algn="just"/>
            <a:r>
              <a:rPr lang="ru-RU" sz="2400" dirty="0">
                <a:solidFill>
                  <a:schemeClr val="bg1"/>
                </a:solidFill>
                <a:latin typeface="Arial" panose="020B0604020202020204" pitchFamily="34" charset="0"/>
                <a:cs typeface="Arial" panose="020B0604020202020204" pitchFamily="34" charset="0"/>
              </a:rPr>
              <a:t>Не секрет, что сегодня историческая память белорусов подвергается атакам и всевозможным </a:t>
            </a:r>
            <a:r>
              <a:rPr lang="ru-RU" sz="2400" dirty="0" smtClean="0">
                <a:solidFill>
                  <a:schemeClr val="bg1"/>
                </a:solidFill>
                <a:latin typeface="Arial" panose="020B0604020202020204" pitchFamily="34" charset="0"/>
                <a:cs typeface="Arial" panose="020B0604020202020204" pitchFamily="34" charset="0"/>
              </a:rPr>
              <a:t>фальсификациям.</a:t>
            </a:r>
          </a:p>
          <a:p>
            <a:pPr indent="361950" algn="just"/>
            <a:r>
              <a:rPr lang="ru-RU" sz="2400" dirty="0">
                <a:solidFill>
                  <a:schemeClr val="bg1"/>
                </a:solidFill>
                <a:latin typeface="Arial" panose="020B0604020202020204" pitchFamily="34" charset="0"/>
                <a:cs typeface="Arial" panose="020B0604020202020204" pitchFamily="34" charset="0"/>
              </a:rPr>
              <a:t>Поэтому необходимо прорабатывать подходы, определять четкую стратегию и тактику национальной исторической политики</a:t>
            </a:r>
            <a:r>
              <a:rPr lang="ru-RU" sz="2800" dirty="0">
                <a:solidFill>
                  <a:schemeClr val="bg1"/>
                </a:solidFill>
                <a:latin typeface="Arial" panose="020B0604020202020204" pitchFamily="34" charset="0"/>
                <a:cs typeface="Arial" panose="020B0604020202020204" pitchFamily="34" charset="0"/>
              </a:rPr>
              <a:t>. </a:t>
            </a: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44129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000" dirty="0" smtClean="0"/>
              <a:t>Республиканский совет по </a:t>
            </a:r>
            <a:r>
              <a:rPr lang="ru-RU" sz="2000" dirty="0"/>
              <a:t>исторической политике при Администрации Президента Республики </a:t>
            </a:r>
            <a:r>
              <a:rPr lang="ru-RU" sz="2000" dirty="0" smtClean="0"/>
              <a:t>Беларусь создан 4.02.2022 г.</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827583" y="1347614"/>
            <a:ext cx="7488832" cy="2862322"/>
          </a:xfrm>
          <a:prstGeom prst="rect">
            <a:avLst/>
          </a:prstGeom>
          <a:noFill/>
        </p:spPr>
        <p:txBody>
          <a:bodyPr wrap="square" rtlCol="0">
            <a:spAutoFit/>
          </a:bodyPr>
          <a:lstStyle/>
          <a:p>
            <a:pPr indent="361950" algn="just"/>
            <a:r>
              <a:rPr lang="ru-RU" dirty="0">
                <a:solidFill>
                  <a:srgbClr val="002060"/>
                </a:solidFill>
                <a:latin typeface="Arial" panose="020B0604020202020204" pitchFamily="34" charset="0"/>
                <a:cs typeface="Arial" panose="020B0604020202020204" pitchFamily="34" charset="0"/>
              </a:rPr>
              <a:t>Руководство советом будет осуществлять Глава Администрации Президента Республики Беларусь, функционировать он будет на базе Национальной академии наук Беларуси. В состав совета вошли известные ученые в области гуманитарных знаний, авторитетные общественные деятели, представители политических партий, общественных объединений, экспертного сообщества, госорганов и организаций.</a:t>
            </a:r>
          </a:p>
          <a:p>
            <a:pPr indent="361950" algn="just"/>
            <a:r>
              <a:rPr lang="ru-RU" dirty="0">
                <a:solidFill>
                  <a:srgbClr val="002060"/>
                </a:solidFill>
                <a:latin typeface="Arial" panose="020B0604020202020204" pitchFamily="34" charset="0"/>
                <a:cs typeface="Arial" panose="020B0604020202020204" pitchFamily="34" charset="0"/>
              </a:rPr>
              <a:t>Совет будет определять основные векторы развития исторической политики в нашей стране и актуальные направления научных исследований. </a:t>
            </a:r>
            <a:endParaRPr lang="ru-R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21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500" dirty="0" smtClean="0"/>
              <a:t>Положения  Конституции, </a:t>
            </a:r>
            <a:r>
              <a:rPr lang="ru-RU" sz="2500" dirty="0" smtClean="0"/>
              <a:t>направленные на сохранение исторической правды и памяти:</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827583" y="1471831"/>
            <a:ext cx="7488832" cy="3662541"/>
          </a:xfrm>
          <a:prstGeom prst="rect">
            <a:avLst/>
          </a:prstGeom>
          <a:noFill/>
        </p:spPr>
        <p:txBody>
          <a:bodyPr wrap="square" rtlCol="0">
            <a:spAutoFit/>
          </a:bodyPr>
          <a:lstStyle/>
          <a:p>
            <a:pPr algn="just">
              <a:buFont typeface="Wingdings" pitchFamily="2" charset="2"/>
              <a:buChar char="v"/>
            </a:pPr>
            <a:r>
              <a:rPr lang="ru-RU" sz="2400" dirty="0" smtClean="0">
                <a:ln w="0"/>
                <a:solidFill>
                  <a:srgbClr val="0A3470"/>
                </a:solidFill>
                <a:latin typeface="Arial" panose="020B0604020202020204" pitchFamily="34" charset="0"/>
                <a:cs typeface="Arial" panose="020B0604020202020204" pitchFamily="34" charset="0"/>
              </a:rPr>
              <a:t> «государство обеспечивает сохранение исторической правды и памяти о героическом подвиге белорусского народа в годы Великой Отечественной войны» (ст. 15);</a:t>
            </a:r>
          </a:p>
          <a:p>
            <a:pPr algn="just">
              <a:buFont typeface="Wingdings" pitchFamily="2" charset="2"/>
              <a:buChar char="v"/>
            </a:pPr>
            <a:r>
              <a:rPr lang="ru-RU" sz="2400" dirty="0">
                <a:ln w="0"/>
                <a:solidFill>
                  <a:srgbClr val="0A3470"/>
                </a:solidFill>
                <a:latin typeface="Arial" panose="020B0604020202020204" pitchFamily="34" charset="0"/>
                <a:cs typeface="Arial" panose="020B0604020202020204" pitchFamily="34" charset="0"/>
              </a:rPr>
              <a:t> «проявление патриотизма, сохранение исторической памяти о героическом прошлом белорусского народа являются долгом каждого гражданина Республики </a:t>
            </a:r>
            <a:r>
              <a:rPr lang="ru-RU" sz="2400" dirty="0" smtClean="0">
                <a:ln w="0"/>
                <a:solidFill>
                  <a:srgbClr val="0A3470"/>
                </a:solidFill>
                <a:latin typeface="Arial" panose="020B0604020202020204" pitchFamily="34" charset="0"/>
                <a:cs typeface="Arial" panose="020B0604020202020204" pitchFamily="34" charset="0"/>
              </a:rPr>
              <a:t>Беларусь» (ст.54).</a:t>
            </a:r>
          </a:p>
          <a:p>
            <a:pPr algn="just">
              <a:buFont typeface="Wingdings" pitchFamily="2" charset="2"/>
              <a:buChar char="v"/>
            </a:pPr>
            <a:endParaRPr lang="ru-RU" sz="2200" dirty="0" smtClean="0">
              <a:ln w="0"/>
              <a:solidFill>
                <a:srgbClr val="0A3470"/>
              </a:solidFill>
              <a:latin typeface="Arial" panose="020B0604020202020204" pitchFamily="34" charset="0"/>
              <a:cs typeface="Arial" panose="020B0604020202020204" pitchFamily="34" charset="0"/>
            </a:endParaRPr>
          </a:p>
          <a:p>
            <a:pPr algn="just"/>
            <a:endParaRPr lang="ru-RU" dirty="0"/>
          </a:p>
        </p:txBody>
      </p:sp>
    </p:spTree>
    <p:extLst>
      <p:ext uri="{BB962C8B-B14F-4D97-AF65-F5344CB8AC3E}">
        <p14:creationId xmlns:p14="http://schemas.microsoft.com/office/powerpoint/2010/main" val="199369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51520" y="195486"/>
            <a:ext cx="8640960" cy="648072"/>
          </a:xfrm>
        </p:spPr>
        <p:txBody>
          <a:bodyPr/>
          <a:lstStyle/>
          <a:p>
            <a:r>
              <a:rPr lang="ru-RU" sz="2500" dirty="0"/>
              <a:t>Геноцид не имеет срока </a:t>
            </a:r>
            <a:r>
              <a:rPr lang="ru-RU" sz="2500" dirty="0" smtClean="0"/>
              <a:t>давности</a:t>
            </a:r>
            <a:endParaRPr lang="ru-RU" sz="25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95474" y="1203598"/>
            <a:ext cx="8280920" cy="3693319"/>
          </a:xfrm>
          <a:prstGeom prst="rect">
            <a:avLst/>
          </a:prstGeom>
          <a:noFill/>
        </p:spPr>
        <p:txBody>
          <a:bodyPr wrap="square" rtlCol="0">
            <a:spAutoFit/>
          </a:bodyPr>
          <a:lstStyle/>
          <a:p>
            <a:pPr indent="361950" algn="just"/>
            <a:r>
              <a:rPr lang="ru-RU" dirty="0">
                <a:ln w="0"/>
                <a:solidFill>
                  <a:srgbClr val="0A3470"/>
                </a:solidFill>
                <a:latin typeface="Arial" panose="020B0604020202020204" pitchFamily="34" charset="0"/>
                <a:cs typeface="Arial" panose="020B0604020202020204" pitchFamily="34" charset="0"/>
              </a:rPr>
              <a:t>Геноцид – форма массового насилия, который ООН определяет как действия, совершаемые с намерением уничтожить, полностью или частично, какую-либо национальную, этническую, расовую или религиозную группу как таковую путем: </a:t>
            </a:r>
          </a:p>
          <a:p>
            <a:pPr marL="285750" indent="-285750" algn="just">
              <a:buFont typeface="Wingdings" panose="05000000000000000000" pitchFamily="2" charset="2"/>
              <a:buChar char="v"/>
            </a:pPr>
            <a:r>
              <a:rPr lang="ru-RU" dirty="0" smtClean="0">
                <a:ln w="0"/>
                <a:solidFill>
                  <a:srgbClr val="0A3470"/>
                </a:solidFill>
                <a:latin typeface="Arial" panose="020B0604020202020204" pitchFamily="34" charset="0"/>
                <a:cs typeface="Arial" panose="020B0604020202020204" pitchFamily="34" charset="0"/>
              </a:rPr>
              <a:t>убийства </a:t>
            </a:r>
            <a:r>
              <a:rPr lang="ru-RU" dirty="0">
                <a:ln w="0"/>
                <a:solidFill>
                  <a:srgbClr val="0A3470"/>
                </a:solidFill>
                <a:latin typeface="Arial" panose="020B0604020202020204" pitchFamily="34" charset="0"/>
                <a:cs typeface="Arial" panose="020B0604020202020204" pitchFamily="34" charset="0"/>
              </a:rPr>
              <a:t>членов этой группы</a:t>
            </a:r>
            <a:r>
              <a:rPr lang="ru-RU" dirty="0" smtClean="0">
                <a:ln w="0"/>
                <a:solidFill>
                  <a:srgbClr val="0A347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ru-RU" dirty="0" smtClean="0">
                <a:ln w="0"/>
                <a:solidFill>
                  <a:srgbClr val="0A3470"/>
                </a:solidFill>
                <a:latin typeface="Arial" panose="020B0604020202020204" pitchFamily="34" charset="0"/>
                <a:cs typeface="Arial" panose="020B0604020202020204" pitchFamily="34" charset="0"/>
              </a:rPr>
              <a:t>причинения </a:t>
            </a:r>
            <a:r>
              <a:rPr lang="ru-RU" dirty="0">
                <a:ln w="0"/>
                <a:solidFill>
                  <a:srgbClr val="0A3470"/>
                </a:solidFill>
                <a:latin typeface="Arial" panose="020B0604020202020204" pitchFamily="34" charset="0"/>
                <a:cs typeface="Arial" panose="020B0604020202020204" pitchFamily="34" charset="0"/>
              </a:rPr>
              <a:t>серьезных телесных повреждений или умственного расстройства членам такой группы;</a:t>
            </a:r>
          </a:p>
          <a:p>
            <a:pPr marL="285750" indent="-285750" algn="just">
              <a:buFont typeface="Wingdings" panose="05000000000000000000" pitchFamily="2" charset="2"/>
              <a:buChar char="v"/>
            </a:pPr>
            <a:r>
              <a:rPr lang="ru-RU" dirty="0">
                <a:ln w="0"/>
                <a:solidFill>
                  <a:srgbClr val="0A3470"/>
                </a:solidFill>
                <a:latin typeface="Arial" panose="020B0604020202020204" pitchFamily="34" charset="0"/>
                <a:cs typeface="Arial" panose="020B0604020202020204" pitchFamily="34" charset="0"/>
              </a:rPr>
              <a:t>принятия мер, рассчитанных на предотвращение деторождения в такой группе;</a:t>
            </a:r>
          </a:p>
          <a:p>
            <a:pPr marL="285750" indent="-285750" algn="just">
              <a:buFont typeface="Wingdings" panose="05000000000000000000" pitchFamily="2" charset="2"/>
              <a:buChar char="v"/>
            </a:pPr>
            <a:r>
              <a:rPr lang="ru-RU" dirty="0">
                <a:ln w="0"/>
                <a:solidFill>
                  <a:srgbClr val="0A3470"/>
                </a:solidFill>
                <a:latin typeface="Arial" panose="020B0604020202020204" pitchFamily="34" charset="0"/>
                <a:cs typeface="Arial" panose="020B0604020202020204" pitchFamily="34" charset="0"/>
              </a:rPr>
              <a:t>насильственной передачи детей из одной человеческой группы в другую; </a:t>
            </a:r>
          </a:p>
          <a:p>
            <a:pPr marL="285750" indent="-285750" algn="just">
              <a:buFont typeface="Wingdings" panose="05000000000000000000" pitchFamily="2" charset="2"/>
              <a:buChar char="v"/>
            </a:pPr>
            <a:r>
              <a:rPr lang="ru-RU" dirty="0">
                <a:ln w="0"/>
                <a:solidFill>
                  <a:srgbClr val="0A3470"/>
                </a:solidFill>
                <a:latin typeface="Arial" panose="020B0604020202020204" pitchFamily="34" charset="0"/>
                <a:cs typeface="Arial" panose="020B0604020202020204" pitchFamily="34" charset="0"/>
              </a:rPr>
              <a:t>предумышленного создания жизненных условий, рассчитанных на полное или частичное физическое уничтожение этой группы.</a:t>
            </a:r>
            <a:endParaRPr lang="ru-RU" dirty="0">
              <a:ln w="0"/>
              <a:solidFill>
                <a:srgbClr val="0A34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37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3970318"/>
          </a:xfrm>
          <a:prstGeom prst="rect">
            <a:avLst/>
          </a:prstGeom>
          <a:noFill/>
        </p:spPr>
        <p:txBody>
          <a:bodyPr wrap="square" rtlCol="0">
            <a:spAutoFit/>
          </a:bodyPr>
          <a:lstStyle/>
          <a:p>
            <a:pPr indent="361950" algn="just"/>
            <a:r>
              <a:rPr lang="ru-RU" sz="2800" dirty="0" smtClean="0">
                <a:solidFill>
                  <a:schemeClr val="bg1"/>
                </a:solidFill>
                <a:latin typeface="Arial" panose="020B0604020202020204" pitchFamily="34" charset="0"/>
                <a:cs typeface="Arial" panose="020B0604020202020204" pitchFamily="34" charset="0"/>
              </a:rPr>
              <a:t>В </a:t>
            </a:r>
            <a:r>
              <a:rPr lang="ru-RU" sz="2800" dirty="0">
                <a:solidFill>
                  <a:schemeClr val="bg1"/>
                </a:solidFill>
                <a:latin typeface="Arial" panose="020B0604020202020204" pitchFamily="34" charset="0"/>
                <a:cs typeface="Arial" panose="020B0604020202020204" pitchFamily="34" charset="0"/>
              </a:rPr>
              <a:t>марте 2021 г. Генеральным прокурором Республики Беларусь возбуждено и расследуется уголовное дело по факту совершения нацистскими преступниками, их пособниками, националистическими формированиями в ходе Великой Отечественной войны и в послевоенный период на территории БССР и других государств геноцида белорусского народа. </a:t>
            </a: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336730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4832092"/>
          </a:xfrm>
          <a:prstGeom prst="rect">
            <a:avLst/>
          </a:prstGeom>
          <a:noFill/>
        </p:spPr>
        <p:txBody>
          <a:bodyPr wrap="square" rtlCol="0">
            <a:spAutoFit/>
          </a:bodyPr>
          <a:lstStyle/>
          <a:p>
            <a:pPr indent="361950" algn="just"/>
            <a:r>
              <a:rPr lang="ru-RU" sz="2200" dirty="0">
                <a:solidFill>
                  <a:schemeClr val="bg1"/>
                </a:solidFill>
                <a:latin typeface="Arial" panose="020B0604020202020204" pitchFamily="34" charset="0"/>
                <a:cs typeface="Arial" panose="020B0604020202020204" pitchFamily="34" charset="0"/>
              </a:rPr>
              <a:t>Уже на текущем этапе расследования выявляются десятки мест ранее не известных захоронений, получены многочисленные свидетельские показания, существенно дополняющие картину преступлений.</a:t>
            </a:r>
          </a:p>
          <a:p>
            <a:pPr indent="361950" algn="just"/>
            <a:r>
              <a:rPr lang="ru-RU" sz="2200" dirty="0">
                <a:solidFill>
                  <a:schemeClr val="bg1"/>
                </a:solidFill>
                <a:latin typeface="Arial" panose="020B0604020202020204" pitchFamily="34" charset="0"/>
                <a:cs typeface="Arial" panose="020B0604020202020204" pitchFamily="34" charset="0"/>
              </a:rPr>
              <a:t>На данный момент допрошено более 13 300 свидетелей, большинство из которых – узники концлагерей и лагерей смерти (7 700 человек). </a:t>
            </a:r>
          </a:p>
          <a:p>
            <a:pPr indent="361950" algn="just"/>
            <a:r>
              <a:rPr lang="ru-RU" sz="2200" dirty="0">
                <a:solidFill>
                  <a:schemeClr val="bg1"/>
                </a:solidFill>
                <a:latin typeface="Arial" panose="020B0604020202020204" pitchFamily="34" charset="0"/>
                <a:cs typeface="Arial" panose="020B0604020202020204" pitchFamily="34" charset="0"/>
              </a:rPr>
              <a:t>Большая работа проводится в архивных учреждениях республики. За период следствия проведено более 2 000 осмотров, в ходе которых были выявлены архивные документы, свидетельствующие о массовом уничтожении мирного населения, сожжении населенных пунктов и угоне в рабство.</a:t>
            </a:r>
          </a:p>
          <a:p>
            <a:pPr indent="361950" algn="just"/>
            <a:r>
              <a:rPr lang="ru-RU" sz="2200" dirty="0" smtClean="0">
                <a:solidFill>
                  <a:schemeClr val="bg1"/>
                </a:solidFill>
                <a:latin typeface="Arial" panose="020B0604020202020204" pitchFamily="34" charset="0"/>
                <a:cs typeface="Arial" panose="020B0604020202020204" pitchFamily="34" charset="0"/>
              </a:rPr>
              <a:t> </a:t>
            </a:r>
            <a:endParaRPr lang="ru-RU" sz="2200" dirty="0">
              <a:solidFill>
                <a:schemeClr val="bg1"/>
              </a:solidFill>
              <a:latin typeface="Arial" panose="020B0604020202020204" pitchFamily="34" charset="0"/>
              <a:cs typeface="Arial" panose="020B0604020202020204" pitchFamily="34" charset="0"/>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2482615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4832092"/>
          </a:xfrm>
          <a:prstGeom prst="rect">
            <a:avLst/>
          </a:prstGeom>
          <a:noFill/>
        </p:spPr>
        <p:txBody>
          <a:bodyPr wrap="square" rtlCol="0">
            <a:spAutoFit/>
          </a:bodyPr>
          <a:lstStyle/>
          <a:p>
            <a:pPr indent="361950" algn="just"/>
            <a:r>
              <a:rPr lang="ru-RU" sz="2200" dirty="0">
                <a:solidFill>
                  <a:schemeClr val="bg1"/>
                </a:solidFill>
                <a:latin typeface="Arial" panose="020B0604020202020204" pitchFamily="34" charset="0"/>
                <a:cs typeface="Arial" panose="020B0604020202020204" pitchFamily="34" charset="0"/>
              </a:rPr>
              <a:t>Дополнительно установлены места массового уничтожения и захоронения, которые ранее не были известны и не исследовались. Так, например, в Брестской области </a:t>
            </a:r>
            <a:r>
              <a:rPr lang="ru-RU" sz="2200" dirty="0" smtClean="0">
                <a:solidFill>
                  <a:schemeClr val="bg1"/>
                </a:solidFill>
                <a:latin typeface="Arial" panose="020B0604020202020204" pitchFamily="34" charset="0"/>
                <a:cs typeface="Arial" panose="020B0604020202020204" pitchFamily="34" charset="0"/>
              </a:rPr>
              <a:t>установлено </a:t>
            </a:r>
            <a:r>
              <a:rPr lang="ru-RU" sz="2200" dirty="0">
                <a:solidFill>
                  <a:schemeClr val="bg1"/>
                </a:solidFill>
                <a:latin typeface="Arial" panose="020B0604020202020204" pitchFamily="34" charset="0"/>
                <a:cs typeface="Arial" panose="020B0604020202020204" pitchFamily="34" charset="0"/>
              </a:rPr>
              <a:t>4 места, в каждом из которых может быть захоронено более 100 человек. В Витебской области </a:t>
            </a:r>
            <a:r>
              <a:rPr lang="ru-RU" sz="2200" dirty="0" smtClean="0">
                <a:solidFill>
                  <a:schemeClr val="bg1"/>
                </a:solidFill>
                <a:latin typeface="Arial" panose="020B0604020202020204" pitchFamily="34" charset="0"/>
                <a:cs typeface="Arial" panose="020B0604020202020204" pitchFamily="34" charset="0"/>
              </a:rPr>
              <a:t>установлены </a:t>
            </a:r>
            <a:r>
              <a:rPr lang="ru-RU" sz="2200" dirty="0">
                <a:solidFill>
                  <a:schemeClr val="bg1"/>
                </a:solidFill>
                <a:latin typeface="Arial" panose="020B0604020202020204" pitchFamily="34" charset="0"/>
                <a:cs typeface="Arial" panose="020B0604020202020204" pitchFamily="34" charset="0"/>
              </a:rPr>
              <a:t>2 места, в которых может находиться более 200 человек в каждом. В Гомельской области – 4 места, в которых может быть захоронено от 100 до 3 000 человек. В Могилевской области – не менее 2 мест, в которых может быть захоронено от 300 до 1 000 человек. </a:t>
            </a:r>
            <a:r>
              <a:rPr lang="ru-RU" sz="2200" dirty="0" smtClean="0">
                <a:solidFill>
                  <a:schemeClr val="bg1"/>
                </a:solidFill>
                <a:latin typeface="Arial" panose="020B0604020202020204" pitchFamily="34" charset="0"/>
                <a:cs typeface="Arial" panose="020B0604020202020204" pitchFamily="34" charset="0"/>
              </a:rPr>
              <a:t>В </a:t>
            </a:r>
            <a:r>
              <a:rPr lang="ru-RU" sz="2200" dirty="0">
                <a:solidFill>
                  <a:schemeClr val="bg1"/>
                </a:solidFill>
                <a:latin typeface="Arial" panose="020B0604020202020204" pitchFamily="34" charset="0"/>
                <a:cs typeface="Arial" panose="020B0604020202020204" pitchFamily="34" charset="0"/>
              </a:rPr>
              <a:t>2021 г., с момента возбуждения уголовного дела, проведены раскопки в 12 местах. В общей сложности извлечены останки более 2 200 человек.</a:t>
            </a:r>
          </a:p>
          <a:p>
            <a:pPr indent="361950" algn="just"/>
            <a:r>
              <a:rPr lang="ru-RU" sz="2200" dirty="0" smtClean="0">
                <a:solidFill>
                  <a:schemeClr val="bg1"/>
                </a:solidFill>
                <a:latin typeface="Arial" panose="020B0604020202020204" pitchFamily="34" charset="0"/>
                <a:cs typeface="Arial" panose="020B0604020202020204" pitchFamily="34" charset="0"/>
              </a:rPr>
              <a:t> </a:t>
            </a:r>
            <a:endParaRPr lang="ru-RU" sz="2200" dirty="0">
              <a:solidFill>
                <a:schemeClr val="bg1"/>
              </a:solidFill>
              <a:latin typeface="Arial" panose="020B0604020202020204" pitchFamily="34" charset="0"/>
              <a:cs typeface="Arial" panose="020B0604020202020204" pitchFamily="34" charset="0"/>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120957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655086" y="293547"/>
            <a:ext cx="7939088" cy="4154984"/>
          </a:xfrm>
          <a:prstGeom prst="rect">
            <a:avLst/>
          </a:prstGeom>
          <a:noFill/>
        </p:spPr>
        <p:txBody>
          <a:bodyPr wrap="square" rtlCol="0">
            <a:spAutoFit/>
          </a:bodyPr>
          <a:lstStyle/>
          <a:p>
            <a:pPr indent="361950" algn="just"/>
            <a:r>
              <a:rPr lang="ru-RU" sz="2200" dirty="0" smtClean="0">
                <a:solidFill>
                  <a:schemeClr val="bg1"/>
                </a:solidFill>
                <a:latin typeface="Arial" panose="020B0604020202020204" pitchFamily="34" charset="0"/>
                <a:cs typeface="Arial" panose="020B0604020202020204" pitchFamily="34" charset="0"/>
              </a:rPr>
              <a:t>Установлено</a:t>
            </a:r>
            <a:r>
              <a:rPr lang="ru-RU" sz="2200" dirty="0">
                <a:solidFill>
                  <a:schemeClr val="bg1"/>
                </a:solidFill>
                <a:latin typeface="Arial" panose="020B0604020202020204" pitchFamily="34" charset="0"/>
                <a:cs typeface="Arial" panose="020B0604020202020204" pitchFamily="34" charset="0"/>
              </a:rPr>
              <a:t>, что в ходе Великой Отечественной войны и в послевоенный период на территории БССР и других государств проводилась планомерная политика уничтожения мирного населения путем массовых убийств, умышленного создания жизненных условий, рассчитанных на его физическое истребление, осуществлялись карательные операции, насильственная депортация для выполнения принудительных работ, создавались места принудительного содержания населения, концентрационные лагеря и лагеря смерти, практиковались чудовищные медицинские опыты, в том числе над несовершеннолетними</a:t>
            </a:r>
            <a:r>
              <a:rPr lang="ru-RU" sz="2200" dirty="0" smtClean="0">
                <a:solidFill>
                  <a:schemeClr val="bg1"/>
                </a:solidFill>
                <a:latin typeface="Arial" panose="020B0604020202020204" pitchFamily="34" charset="0"/>
                <a:cs typeface="Arial" panose="020B0604020202020204" pitchFamily="34" charset="0"/>
              </a:rPr>
              <a:t>. </a:t>
            </a:r>
            <a:endParaRPr lang="ru-RU" sz="2200" dirty="0">
              <a:solidFill>
                <a:schemeClr val="bg1"/>
              </a:solidFill>
              <a:latin typeface="Arial" panose="020B0604020202020204" pitchFamily="34" charset="0"/>
              <a:cs typeface="Arial" panose="020B0604020202020204" pitchFamily="34" charset="0"/>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39302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4891</TotalTime>
  <Words>1337</Words>
  <Application>Microsoft Office PowerPoint</Application>
  <PresentationFormat>Экран (16:9)</PresentationFormat>
  <Paragraphs>107</Paragraphs>
  <Slides>17</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Aharoni</vt:lpstr>
      <vt:lpstr>Arial</vt:lpstr>
      <vt:lpstr>Calibri</vt:lpstr>
      <vt:lpstr>Times New Roman</vt:lpstr>
      <vt:lpstr>Wingdings</vt:lpstr>
      <vt:lpstr>Тема Office</vt:lpstr>
      <vt:lpstr> ЕДИНЫЙ ДЕНЬ ИНФОРМИРОВАНИЯ  «О ГЕНОЦИДЕ БЕЛОРУССКОГО НАРОДА В ГОДЫ ВЕЛИКОЙ ОТЕЧЕСТВЕННОЙ ВОЙНЫ»   март 2022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uchebn</dc:creator>
  <cp:lastModifiedBy>Gerasimchik Natalia V.</cp:lastModifiedBy>
  <cp:revision>307</cp:revision>
  <cp:lastPrinted>2020-02-28T05:49:51Z</cp:lastPrinted>
  <dcterms:created xsi:type="dcterms:W3CDTF">2020-01-16T07:07:12Z</dcterms:created>
  <dcterms:modified xsi:type="dcterms:W3CDTF">2022-03-15T10:17:54Z</dcterms:modified>
</cp:coreProperties>
</file>