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2"/>
    <p:sldId id="292" r:id="rId3"/>
    <p:sldId id="590" r:id="rId4"/>
    <p:sldId id="543" r:id="rId5"/>
    <p:sldId id="570" r:id="rId6"/>
    <p:sldId id="580" r:id="rId7"/>
    <p:sldId id="592" r:id="rId8"/>
    <p:sldId id="591" r:id="rId9"/>
    <p:sldId id="571" r:id="rId10"/>
    <p:sldId id="559" r:id="rId11"/>
    <p:sldId id="593" r:id="rId12"/>
    <p:sldId id="581" r:id="rId13"/>
    <p:sldId id="582" r:id="rId14"/>
    <p:sldId id="583" r:id="rId15"/>
    <p:sldId id="572" r:id="rId16"/>
  </p:sldIdLst>
  <p:sldSz cx="9144000" cy="5143500" type="screen16x9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470"/>
    <a:srgbClr val="EFF1F5"/>
    <a:srgbClr val="D2DEEF"/>
    <a:srgbClr val="3076AF"/>
    <a:srgbClr val="A3C5F7"/>
    <a:srgbClr val="240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85212" autoAdjust="0"/>
  </p:normalViewPr>
  <p:slideViewPr>
    <p:cSldViewPr>
      <p:cViewPr varScale="1">
        <p:scale>
          <a:sx n="98" d="100"/>
          <a:sy n="98" d="100"/>
        </p:scale>
        <p:origin x="1014" y="0"/>
      </p:cViewPr>
      <p:guideLst>
        <p:guide orient="horz" pos="71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9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05F31-F182-4967-9F13-D4851BCE1F1D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19771-8075-4ADD-A44F-A832A9B82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034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A35EE-A182-4077-991B-9F164277C9B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02654-2FD1-4FA4-AF28-124A3A01E6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1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590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53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34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12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2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916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02654-2FD1-4FA4-AF28-124A3A01E63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14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713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6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502654-2FD1-4FA4-AF28-124A3A01E63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22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323528" y="1275606"/>
            <a:ext cx="4896544" cy="3024336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3528" y="2477003"/>
            <a:ext cx="4896544" cy="886835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M:\Дизайн\Презентация отрисованные элементы\Паттерн.png"/>
          <p:cNvPicPr>
            <a:picLocks noChangeAspect="1" noChangeArrowheads="1"/>
          </p:cNvPicPr>
          <p:nvPr userDrawn="1"/>
        </p:nvPicPr>
        <p:blipFill>
          <a:blip r:embed="rId2" cstate="print"/>
          <a:srcRect r="51119" b="41337"/>
          <a:stretch>
            <a:fillRect/>
          </a:stretch>
        </p:blipFill>
        <p:spPr bwMode="auto">
          <a:xfrm>
            <a:off x="4355976" y="-596602"/>
            <a:ext cx="4788024" cy="5740102"/>
          </a:xfrm>
          <a:prstGeom prst="rect">
            <a:avLst/>
          </a:prstGeom>
          <a:noFill/>
        </p:spPr>
      </p:pic>
      <p:pic>
        <p:nvPicPr>
          <p:cNvPr id="307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7494"/>
            <a:ext cx="2305274" cy="58706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51520" y="735546"/>
            <a:ext cx="72008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chebn\Downloads\Презентация для БГУ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618" cy="5164038"/>
          </a:xfrm>
          <a:prstGeom prst="rect">
            <a:avLst/>
          </a:prstGeom>
          <a:noFill/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2" y="1347614"/>
            <a:ext cx="8784976" cy="324036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5724128" y="267494"/>
            <a:ext cx="3240360" cy="432048"/>
          </a:xfrm>
          <a:noFill/>
          <a:ln>
            <a:noFill/>
          </a:ln>
        </p:spPr>
        <p:txBody>
          <a:bodyPr>
            <a:normAutofit/>
          </a:bodyPr>
          <a:lstStyle>
            <a:lvl1pPr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pic>
        <p:nvPicPr>
          <p:cNvPr id="1028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5292477" cy="833712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69954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06398" y="206769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06398" y="336383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11910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7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06398" y="134761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06398" y="27157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 userDrawn="1"/>
        </p:nvSpPr>
        <p:spPr>
          <a:xfrm>
            <a:off x="0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84355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139952" y="4083918"/>
            <a:ext cx="36004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25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/>
          <p:cNvSpPr>
            <a:spLocks noGrp="1"/>
          </p:cNvSpPr>
          <p:nvPr>
            <p:ph type="pic" sz="quarter" idx="15"/>
          </p:nvPr>
        </p:nvSpPr>
        <p:spPr>
          <a:xfrm>
            <a:off x="0" y="987574"/>
            <a:ext cx="4427984" cy="4155926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11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427984" y="0"/>
            <a:ext cx="4716016" cy="514350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211960" y="915566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211960" y="192367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4211960" y="300379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211960" y="4083918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251520" y="4623978"/>
            <a:ext cx="1440160" cy="5400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211960" y="33950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211960" y="1419622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211960" y="242773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11960" y="350785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211960" y="4587974"/>
            <a:ext cx="360040" cy="21602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26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5" y="1059656"/>
            <a:ext cx="3600450" cy="3239691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3" name="Текст 29"/>
          <p:cNvSpPr>
            <a:spLocks noGrp="1"/>
          </p:cNvSpPr>
          <p:nvPr>
            <p:ph type="body" sz="quarter" idx="14" hasCustomPrompt="1"/>
          </p:nvPr>
        </p:nvSpPr>
        <p:spPr>
          <a:xfrm>
            <a:off x="4716016" y="195486"/>
            <a:ext cx="4211960" cy="432048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4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3888431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4788024" y="555526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788024" y="2643758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6804248" y="2643758"/>
            <a:ext cx="1872208" cy="1944216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6804248" y="555526"/>
            <a:ext cx="1872208" cy="1944216"/>
          </a:xfrm>
          <a:prstGeom prst="rect">
            <a:avLst/>
          </a:prstGeom>
          <a:solidFill>
            <a:srgbClr val="3076AF"/>
          </a:solidFill>
          <a:ln>
            <a:solidFill>
              <a:srgbClr val="307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2" name="Текст 29"/>
          <p:cNvSpPr>
            <a:spLocks noGrp="1"/>
          </p:cNvSpPr>
          <p:nvPr>
            <p:ph type="body" sz="quarter" idx="13" hasCustomPrompt="1"/>
          </p:nvPr>
        </p:nvSpPr>
        <p:spPr>
          <a:xfrm>
            <a:off x="250824" y="1059656"/>
            <a:ext cx="4177159" cy="3744342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4176462" cy="720080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chebn\Downloads\Презентация для БГУ (6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chebn\Downloads\Презентация для БГУ (7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10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chebn\Downloads\Презентация для БГУ (8)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803" y="0"/>
            <a:ext cx="9143999" cy="5143500"/>
          </a:xfrm>
          <a:prstGeom prst="rect">
            <a:avLst/>
          </a:prstGeom>
          <a:noFill/>
        </p:spPr>
      </p:pic>
      <p:pic>
        <p:nvPicPr>
          <p:cNvPr id="5" name="Picture 4" descr="M:\Брендбук БГУ\логотипы\rus\png bel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  <p:sp>
        <p:nvSpPr>
          <p:cNvPr id="6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483518"/>
            <a:ext cx="7632848" cy="410445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04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3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9587" y="1381278"/>
            <a:ext cx="322040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1D8BD707-D9CF-40AE-B4C6-C98DA3205C09}" type="datetimeFigureOut">
              <a:rPr lang="en-US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5/17/2022</a:t>
            </a:fld>
            <a:endParaRPr lang="en-US" sz="135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F15528-21DE-4FAA-801E-634DDDAF4B2B}" type="slidenum">
              <a:rPr lang="ru-RU" sz="1350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ru-RU" sz="135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19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409983" y="181794"/>
            <a:ext cx="4420835" cy="715770"/>
          </a:xfrm>
        </p:spPr>
        <p:txBody>
          <a:bodyPr>
            <a:normAutofit/>
          </a:bodyPr>
          <a:lstStyle>
            <a:lvl1pPr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629356" y="1221600"/>
            <a:ext cx="7939088" cy="345638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933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 userDrawn="1"/>
        </p:nvCxnSpPr>
        <p:spPr>
          <a:xfrm>
            <a:off x="2232248" y="1624525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232248" y="1707654"/>
            <a:ext cx="4572000" cy="216024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1" hasCustomPrompt="1"/>
          </p:nvPr>
        </p:nvSpPr>
        <p:spPr>
          <a:xfrm>
            <a:off x="2232248" y="4083918"/>
            <a:ext cx="4571999" cy="50405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подзаголовка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12" hasCustomPrompt="1"/>
          </p:nvPr>
        </p:nvSpPr>
        <p:spPr>
          <a:xfrm>
            <a:off x="2232248" y="1168903"/>
            <a:ext cx="4572000" cy="3836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2232248" y="3939902"/>
            <a:ext cx="4572000" cy="0"/>
          </a:xfrm>
          <a:prstGeom prst="line">
            <a:avLst/>
          </a:prstGeom>
          <a:ln>
            <a:solidFill>
              <a:srgbClr val="0A347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41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rgbClr val="0A347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" y="339502"/>
            <a:ext cx="2373693" cy="604241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976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0A34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1907704" y="1563638"/>
            <a:ext cx="5472608" cy="288032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763688" y="1419622"/>
            <a:ext cx="5472608" cy="2880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95736" y="1589456"/>
            <a:ext cx="4752528" cy="2566470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ln>
                  <a:solidFill>
                    <a:srgbClr val="0A3470"/>
                  </a:solidFill>
                </a:ln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9" y="339502"/>
            <a:ext cx="2373693" cy="60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1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059582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1520" y="1347614"/>
            <a:ext cx="8640961" cy="3240360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86409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  <p:pic>
        <p:nvPicPr>
          <p:cNvPr id="9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9144000" cy="170765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323528" y="989098"/>
            <a:ext cx="8496944" cy="50420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851670"/>
            <a:ext cx="8830613" cy="2736304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1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7"/>
            <a:ext cx="8640960" cy="651269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179511" y="1275606"/>
            <a:ext cx="8830613" cy="3330735"/>
          </a:xfrm>
        </p:spPr>
        <p:txBody>
          <a:bodyPr>
            <a:normAutofit/>
          </a:bodyPr>
          <a:lstStyle>
            <a:lvl1pPr marL="0" indent="0" algn="just">
              <a:buNone/>
              <a:defRPr sz="28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3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775181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" descr="M:\Брендбук БГУ\логотипы\rus\png.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659982"/>
            <a:ext cx="1413789" cy="3600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1475656" y="843558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475656" y="1851670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475656" y="2859782"/>
            <a:ext cx="5976664" cy="936104"/>
          </a:xfrm>
          <a:prstGeom prst="rect">
            <a:avLst/>
          </a:prstGeom>
          <a:solidFill>
            <a:srgbClr val="0A3470"/>
          </a:solidFill>
          <a:ln>
            <a:solidFill>
              <a:srgbClr val="0A34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475656" y="3867894"/>
            <a:ext cx="5976664" cy="936104"/>
          </a:xfrm>
          <a:prstGeom prst="rect">
            <a:avLst/>
          </a:prstGeom>
          <a:solidFill>
            <a:srgbClr val="EFF1F5"/>
          </a:solidFill>
          <a:ln>
            <a:solidFill>
              <a:srgbClr val="EFF1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6" hasCustomPrompt="1"/>
          </p:nvPr>
        </p:nvSpPr>
        <p:spPr>
          <a:xfrm>
            <a:off x="2555776" y="987574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55776" y="3003798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Текст 18"/>
          <p:cNvSpPr>
            <a:spLocks noGrp="1"/>
          </p:cNvSpPr>
          <p:nvPr>
            <p:ph type="body" sz="quarter" idx="18" hasCustomPrompt="1"/>
          </p:nvPr>
        </p:nvSpPr>
        <p:spPr>
          <a:xfrm>
            <a:off x="2555776" y="1995686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8"/>
          <p:cNvSpPr>
            <a:spLocks noGrp="1"/>
          </p:cNvSpPr>
          <p:nvPr>
            <p:ph type="body" sz="quarter" idx="19" hasCustomPrompt="1"/>
          </p:nvPr>
        </p:nvSpPr>
        <p:spPr>
          <a:xfrm>
            <a:off x="2555776" y="4011910"/>
            <a:ext cx="4825182" cy="648221"/>
          </a:xfrm>
        </p:spPr>
        <p:txBody>
          <a:bodyPr>
            <a:normAutofit/>
          </a:bodyPr>
          <a:lstStyle>
            <a:lvl1pPr algn="just">
              <a:buNone/>
              <a:defRPr sz="2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1521" y="123478"/>
            <a:ext cx="8640960" cy="576213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3000">
                <a:solidFill>
                  <a:srgbClr val="0A34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Текст заголовка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83EAF-5D58-4128-B27B-15541B11FBD3}" type="datetimeFigureOut">
              <a:rPr lang="ru-RU" smtClean="0"/>
              <a:pPr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3E37-2564-4D58-ABC1-0ECB0B17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70" r:id="rId3"/>
    <p:sldLayoutId id="2147483668" r:id="rId4"/>
    <p:sldLayoutId id="2147483669" r:id="rId5"/>
    <p:sldLayoutId id="2147483653" r:id="rId6"/>
    <p:sldLayoutId id="2147483652" r:id="rId7"/>
    <p:sldLayoutId id="2147483656" r:id="rId8"/>
    <p:sldLayoutId id="2147483661" r:id="rId9"/>
    <p:sldLayoutId id="2147483660" r:id="rId10"/>
    <p:sldLayoutId id="2147483658" r:id="rId11"/>
    <p:sldLayoutId id="2147483651" r:id="rId12"/>
    <p:sldLayoutId id="2147483655" r:id="rId13"/>
    <p:sldLayoutId id="2147483654" r:id="rId14"/>
    <p:sldLayoutId id="2147483657" r:id="rId15"/>
    <p:sldLayoutId id="2147483659" r:id="rId16"/>
    <p:sldLayoutId id="2147483662" r:id="rId17"/>
    <p:sldLayoutId id="2147483663" r:id="rId18"/>
    <p:sldLayoutId id="2147483664" r:id="rId19"/>
    <p:sldLayoutId id="2147483671" r:id="rId20"/>
    <p:sldLayoutId id="2147483672" r:id="rId2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915566"/>
            <a:ext cx="5184576" cy="41764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u="sng" dirty="0" smtClean="0"/>
              <a:t>ЕДИНЫЙ ДЕНЬ ИНФОРМИРОВАНИЯ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/>
              <a:t>«КУЛЬТУРНОЕ И ПРИРОДНОЕ НАСЛЕДИЕ БЕЛАРУСИ </a:t>
            </a:r>
            <a:br>
              <a:rPr lang="ru-RU" sz="2200" b="1" dirty="0"/>
            </a:br>
            <a:r>
              <a:rPr lang="ru-RU" sz="2200" b="1" dirty="0"/>
              <a:t>КАК ФАКТОР РАЗВИТИЯ </a:t>
            </a:r>
            <a:r>
              <a:rPr lang="ru-RU" sz="2200" b="1" dirty="0" smtClean="0"/>
              <a:t>ТУРИЗМА»</a:t>
            </a:r>
            <a:r>
              <a:rPr lang="ru-RU" sz="2200" b="1" dirty="0" smtClean="0">
                <a:cs typeface="Aharoni" pitchFamily="2" charset="-79"/>
              </a:rPr>
              <a:t> </a:t>
            </a:r>
            <a:r>
              <a:rPr lang="en-US" sz="2200" b="1" dirty="0" smtClean="0">
                <a:cs typeface="Aharoni" pitchFamily="2" charset="-79"/>
              </a:rPr>
              <a:t/>
            </a:r>
            <a:br>
              <a:rPr lang="en-US" sz="2200" b="1" dirty="0" smtClean="0">
                <a:cs typeface="Aharoni" pitchFamily="2" charset="-79"/>
              </a:rPr>
            </a:br>
            <a:r>
              <a:rPr lang="ru-RU" sz="2200" b="1" dirty="0" smtClean="0">
                <a:cs typeface="Aharoni" pitchFamily="2" charset="-79"/>
              </a:rPr>
              <a:t/>
            </a:r>
            <a:br>
              <a:rPr lang="ru-RU" sz="2200" b="1" dirty="0" smtClean="0">
                <a:cs typeface="Aharoni" pitchFamily="2" charset="-79"/>
              </a:rPr>
            </a:br>
            <a:r>
              <a:rPr lang="ru-RU" sz="1800" b="1" i="1" dirty="0" smtClean="0"/>
              <a:t>май </a:t>
            </a:r>
            <a:r>
              <a:rPr lang="ru-RU" sz="1800" b="1" i="1" dirty="0"/>
              <a:t>2022 г.</a:t>
            </a:r>
            <a:br>
              <a:rPr lang="ru-RU" sz="1800" b="1" i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170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smtClean="0"/>
              <a:t>Экологический 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13159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существует уникальная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насладиться природой в экологически чистых, не тронутых урбанизацией уголках. Многие природные объекты страны считаются эксклюзивными в Европе. К их числу относятся национальные парки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Нарочанский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Припятский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Браславские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озера», «Беловежская пуща», Березинский биосферный заповедник, заказники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Налибокская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пуща», «Голубые озера» и многие другие.</a:t>
            </a:r>
          </a:p>
          <a:p>
            <a:pPr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Заповедники и заказники Беларуси предлагают совершить пешую, велосипедную или конную прогулку по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экотропе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отправиться в мини-тур на теплоходе или лодке, стать участниками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экосафари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наблюдением за дикими животными и птицами. Также можно просто отдохнуть в тишине, созерцая красоту природы.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9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19" y="228599"/>
            <a:ext cx="8640960" cy="648072"/>
          </a:xfrm>
        </p:spPr>
        <p:txBody>
          <a:bodyPr/>
          <a:lstStyle/>
          <a:p>
            <a:r>
              <a:rPr lang="ru-RU" sz="2500" dirty="0" err="1" smtClean="0"/>
              <a:t>Агроэкотуризм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59" y="1131590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534988" algn="just"/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Агроэкоусадьбы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расположены в самых живописных местностях, оформлены с национальным белорусским колоритом. Здесь можно услышать местные легенды и аутентичные песни, разучить белорусские танцы и принять участие в старинных народных обрядах, например, на Коляды, Масленицу или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Купалье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Можно даже сыграть свадьбу в белорусских традициях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indent="534988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данным Национального статистического комитета,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2022 г. в Беларуси количество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агроусадеб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достигло 3150, из которых более 200 появилось в 2021 г. Число обслуженных туристов в 2021 г. составило более 563 тыс. человек (в 2020 г. – более 433 тыс.).</a:t>
            </a:r>
          </a:p>
          <a:p>
            <a:pPr lvl="0" indent="534988" algn="just"/>
            <a:endParaRPr kumimoji="0" lang="ru-RU" sz="20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2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Лечебно-оздоровительный 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Неоспоримое преимущество белорусских санаториев – это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соотношение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цены и качества, современная медицинская база и высококвалифицированные специалисты.</a:t>
            </a:r>
          </a:p>
          <a:p>
            <a:pPr lvl="0"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традиционных SPA-услуг практически у каждого санатория есть свои источники минеральной воды, в том числе лечебные радоновые. В Солигорске действует уникальная подземная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спелеолечебница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можно получить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высокоэффективное лечение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целебных соляных пещерах.</a:t>
            </a:r>
          </a:p>
          <a:p>
            <a:pPr lvl="0"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Также в санаторно-курортных организациях всех регионов пользуются спросом оздоровительные программы для реабилитации после перенесенных заболеваний, вызванных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инфекцией. 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62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Промышленный 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экскурсий на действующие производства служит дополнительной рекламой промышленной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продукции. Посещение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крупнейших белорусских предприятий позволяет своими глазами увидеть достижения промышленности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страны. </a:t>
            </a:r>
            <a:endParaRPr lang="ru-RU" sz="20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Беларуси большое количество предприятий осуществляют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экскурсионных групп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Среди них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БелАЗ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ОАО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Гомсельмаш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ОАО «МТЗ», ОАО «Стеклозавод «Неман», Минский часовой завод «Луч», пивоваренные заводы «Пивоваренная компания 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Аливария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«Криница», «Лидское пиво», кондитерские фабрики «Спартак», «</a:t>
            </a:r>
            <a:r>
              <a:rPr lang="ru-RU" sz="20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Слодыч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«Коммунарка».</a:t>
            </a:r>
          </a:p>
          <a:p>
            <a:pPr lvl="0" indent="361950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0451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Гастрономический туризм 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203598"/>
            <a:ext cx="828092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/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эффективного инструмента продвижения кулинарного наследия страны создан интерактивный электронный ресурс gastinia.by и гастрономическая карта «</a:t>
            </a:r>
            <a:r>
              <a:rPr lang="ru-RU" sz="21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Гасцінія</a:t>
            </a:r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lvl="0" indent="361950" algn="just"/>
            <a:r>
              <a:rPr lang="ru-RU" sz="21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постоянной основе проводятся Недели и Дни белорусской кухни с единой рецептурой, технологией приготовления и ценой. </a:t>
            </a:r>
            <a:r>
              <a:rPr lang="ru-RU" sz="21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Организациями </a:t>
            </a:r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потребкооперации практикуется проведение «Недели старобелорусской кухни». </a:t>
            </a:r>
            <a:r>
              <a:rPr lang="ru-RU" sz="21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кулинарных </a:t>
            </a:r>
            <a:r>
              <a:rPr lang="ru-RU" sz="21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фестивалей</a:t>
            </a:r>
            <a:r>
              <a:rPr lang="ru-RU" sz="21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выставок продаж и дегустаций, мастер-классов по приготовлению блюд, в том числе в рамках республиканских и городских </a:t>
            </a:r>
            <a:r>
              <a:rPr lang="ru-RU" sz="21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мероприятий.</a:t>
            </a:r>
            <a:endParaRPr lang="ru-RU" sz="21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361950" algn="just"/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938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73050" algn="just"/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имеет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 преимуществ по сравнению с другими странами, среди которых:</a:t>
            </a:r>
          </a:p>
          <a:p>
            <a:pPr indent="2730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выгодное географическое положение в центре Европы на пересечении международных авиа- и автомобильных маршрутов;</a:t>
            </a:r>
          </a:p>
          <a:p>
            <a:pPr indent="2730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древняя и богатая история, самобытная культура, которая объединяет в себе влияние Востока и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Запада;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комфортный режим для путешествий, позволяющий гражданам десятков государств посещать Беларусь без необходимости оформления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виз;</a:t>
            </a:r>
          </a:p>
          <a:p>
            <a:pPr indent="273050" algn="just">
              <a:buFont typeface="Wingdings" panose="05000000000000000000" pitchFamily="2" charset="2"/>
              <a:buChar char="v"/>
            </a:pP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чистота 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безопасность;</a:t>
            </a:r>
          </a:p>
          <a:p>
            <a:pPr indent="273050" algn="just">
              <a:buFont typeface="Wingdings" panose="05000000000000000000" pitchFamily="2" charset="2"/>
              <a:buChar char="v"/>
            </a:pP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уникальный природный </a:t>
            </a:r>
            <a:r>
              <a:rPr lang="ru-RU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потенциал.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3050" algn="just"/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отмечал Глава государства </a:t>
            </a:r>
            <a:r>
              <a:rPr lang="ru-RU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наша страна богата своей историей. Белорусы взращены нашей землей – неповторимой белорусской природой, лесами, озерами, полями, чистым воздухом. Теперь наша задача – сохранить эту красоту, преумножить и суметь достойно показать как новому поколению, так и гостям со всего мира!</a:t>
            </a:r>
            <a:endParaRPr lang="ru-RU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61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Беларусь – страна с поистине богатым историко-культурным наследием и замечательным природным достоянием. На нашей земле сохранилось множество архитектурных, исторических и культурных памятников, находится большое количество уникальных природных ресурсов, живописных лесных и водных комплексов. 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Несмотря на многочисленные войны, которые проходили на нашей территории, белорусам удалось сберечь многие культурные артефакты – как материальные, так и нематериальные; некоторые из них – и вовсе воссоздать практически с нуля.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12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0" y="-123518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355175" y="184446"/>
            <a:ext cx="82631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Историко-культурные ценности, их сохранение 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находятся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особом контроле государства и Президента. Ведь, как отмечал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А.Г.Лукашенко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«в нашей национальной культуре заключены колоссальные духовные богатства. Это наш нравственный стержень. Он помогает сохранить самобытность. Мы должны сделать все для того, чтобы сберечь и приумножить наше культурное наследие, воспитать на нем новые поколения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</a:p>
          <a:p>
            <a:pPr indent="361950"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«Природа – это дар божий, мы его должны сохранить и еще в лучшем состоянии передать своим детям и внукам».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7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Национальная стратегия развития туризма в Республике Беларусь до 2035 </a:t>
            </a:r>
            <a:r>
              <a:rPr lang="ru-RU" sz="2500" dirty="0" smtClean="0"/>
              <a:t>г.: 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3" y="1347614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 потребления туристических услуг путем стимулирования внутреннего спроса и увеличения въездных туристических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потоков;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разрабатываются новые туристические маршруты (на сайте Национального агентства по туризму (www.belarus.travel) был разработан маршрутизатор, с помощью которого каждый желающий может выстроить подходящий для себя маршрут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путешествия);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туристической индустрии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 регионах Республики Беларусь.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1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Безвизовый режим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Президента Республики Беларусь от 9 января 2017 г. № 8 «Об установлении безвизового порядка въезда и выезда иностранных граждан» позволяет гражданам десятков государств мира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посещать республику в упрощенном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порядке: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случае пересечения Государственной границы в пунктах пропуска, находящихся в воздушных гаванях нашей страны безвизовый порядок въезда и выезда устанавливается для граждан 76 государств на срок, не превышающий 30 </a:t>
            </a:r>
            <a:r>
              <a:rPr lang="ru-RU" sz="20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безвизовая территория «Брест–Гродно», посещать которую имеют право граждане 73 государств на срок до 15 дней.</a:t>
            </a:r>
          </a:p>
          <a:p>
            <a:pPr indent="36195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3693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Культурно-познавательный 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Самые интересные достопримечательности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Беларуси:</a:t>
            </a: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Замковый комплекс «Мир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историко-культурный музей-заповедник «Несвиж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пунктов  Геодезической дуги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Струве;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парк «Беловежская пуща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Дворцово-парковый ансамбль Румянцевых и Паскевичей в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Гомеле;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Августовский канал;</a:t>
            </a:r>
            <a:endParaRPr lang="ru-RU" sz="2400" dirty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429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/>
              <a:t>Культурно-познавательный 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Софийский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собор (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г.Полоцк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Полоцкий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Спасо-Евфросиниевский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монастырь;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кафедральный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костел святого Франциска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Ксаверия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г.Гродно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Свято-Никольский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монастырь (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г.Могилев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Троицкий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костел в деревне </a:t>
            </a:r>
            <a:r>
              <a:rPr lang="ru-RU" sz="24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Гервяты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Ружанский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замок (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г.п.Ружаны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Пружанский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Брестской обл.), </a:t>
            </a:r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err="1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Гольшанский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замок (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аг.Гольшаны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Ошмянский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 Гродненской обл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и др. 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54900125-AE74-9B40-B7E8-39AC876F37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95486"/>
            <a:ext cx="8640960" cy="648072"/>
          </a:xfrm>
        </p:spPr>
        <p:txBody>
          <a:bodyPr/>
          <a:lstStyle/>
          <a:p>
            <a:r>
              <a:rPr lang="ru-RU" sz="2500" dirty="0" smtClean="0"/>
              <a:t>Военно-исторический </a:t>
            </a:r>
            <a:r>
              <a:rPr lang="ru-RU" sz="2500" dirty="0"/>
              <a:t>туризм</a:t>
            </a:r>
            <a:endParaRPr lang="ru-RU" sz="2500" dirty="0"/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4227995" y="67017"/>
            <a:ext cx="68800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203598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Беларуси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расположено много мест, хранящих память о Первой и Второй мировых 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войнах: </a:t>
            </a:r>
          </a:p>
          <a:p>
            <a:pPr lvl="0" algn="just"/>
            <a:endParaRPr lang="ru-RU" sz="2400" dirty="0" smtClean="0">
              <a:ln w="0"/>
              <a:solidFill>
                <a:srgbClr val="0A34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комплекс «Брестская крепость–герой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Историко-культурный комплекс «Линия Сталина»</a:t>
            </a:r>
            <a:r>
              <a:rPr kumimoji="0" lang="ru-RU" sz="2400" b="0" i="0" u="none" strike="noStrike" kern="1200" cap="none" spc="0" normalizeH="0" baseline="0" noProof="0" dirty="0" smtClean="0">
                <a:ln w="0"/>
                <a:solidFill>
                  <a:srgbClr val="0A347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комплекс «Хатынь»;</a:t>
            </a:r>
            <a:endParaRPr kumimoji="0" lang="ru-RU" sz="2400" b="0" i="0" u="none" strike="noStrike" kern="1200" cap="none" spc="0" normalizeH="0" baseline="0" noProof="0" dirty="0" smtClean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</a:t>
            </a:r>
            <a:r>
              <a:rPr lang="ru-RU" sz="2400" dirty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«Ола</a:t>
            </a:r>
            <a:r>
              <a:rPr lang="ru-RU" sz="2400" dirty="0" smtClean="0">
                <a:ln w="0"/>
                <a:solidFill>
                  <a:srgbClr val="0A34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kumimoji="0" lang="ru-RU" sz="2400" b="0" i="0" u="none" strike="noStrike" kern="1200" cap="none" spc="0" normalizeH="0" baseline="0" noProof="0" dirty="0">
              <a:ln w="0"/>
              <a:solidFill>
                <a:srgbClr val="0A347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68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C050E48-40E5-49AE-8B13-EE1FCB350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" y="0"/>
            <a:ext cx="9144000" cy="5143500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2" name="Текст 1">
            <a:extLst>
              <a:ext uri="{FF2B5EF4-FFF2-40B4-BE49-F238E27FC236}">
                <a16:creationId xmlns:a16="http://schemas.microsoft.com/office/drawing/2014/main" id="{04A6DE89-E052-4336-944C-D68DB30359F8}"/>
              </a:ext>
            </a:extLst>
          </p:cNvPr>
          <p:cNvSpPr txBox="1">
            <a:spLocks/>
          </p:cNvSpPr>
          <p:nvPr/>
        </p:nvSpPr>
        <p:spPr>
          <a:xfrm>
            <a:off x="539552" y="483518"/>
            <a:ext cx="8170156" cy="9361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4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C413879-EEAF-4990-8CF0-7F290088124E}"/>
              </a:ext>
            </a:extLst>
          </p:cNvPr>
          <p:cNvSpPr txBox="1"/>
          <p:nvPr/>
        </p:nvSpPr>
        <p:spPr>
          <a:xfrm>
            <a:off x="655086" y="293547"/>
            <a:ext cx="7939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Постановлением Совета Министров № 681 от 30.11.2021 Минобразования совместно 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Минспорта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запустили пилотный проект, который направлен на формирование уважения к культурно-историческому наследию и традициям белорусского народа, укрепление нравственных качеств молодежи. Проект предусматривает проведение на безвозмездной основе для старшеклассников (10-11-й классы) экскурсий в различные знаковые места Беларуси в рамках изучения учебных предметов. </a:t>
            </a:r>
          </a:p>
          <a:p>
            <a:pPr indent="361950"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Государством осуществляется работа по сохранению и восстановлению историко-культурного наследия, пополнению Государственного списка историко-культурных ценностей новыми объектами, которые становятся региональными и национальными брендами, местами привлечения туристов.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" descr="M:\Брендбук БГУ\логотипы\rus\png bel.png">
            <a:extLst>
              <a:ext uri="{FF2B5EF4-FFF2-40B4-BE49-F238E27FC236}">
                <a16:creationId xmlns:a16="http://schemas.microsoft.com/office/drawing/2014/main" id="{7817A384-8DCD-4778-A57C-F54CBBF26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659982"/>
            <a:ext cx="1413635" cy="3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3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1125</Words>
  <Application>Microsoft Office PowerPoint</Application>
  <PresentationFormat>Экран (16:9)</PresentationFormat>
  <Paragraphs>102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Aharoni</vt:lpstr>
      <vt:lpstr>Arial</vt:lpstr>
      <vt:lpstr>Calibri</vt:lpstr>
      <vt:lpstr>Times New Roman</vt:lpstr>
      <vt:lpstr>Wingdings</vt:lpstr>
      <vt:lpstr>Тема Office</vt:lpstr>
      <vt:lpstr> ЕДИНЫЙ ДЕНЬ ИНФОРМИРОВАНИЯ  «КУЛЬТУРНОЕ И ПРИРОДНОЕ НАСЛЕДИЕ БЕЛАРУСИ  КАК ФАКТОР РАЗВИТИЯ ТУРИЗМА»   май 2022 г.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uchebn</dc:creator>
  <cp:lastModifiedBy>Gerasimchik Natalia V.</cp:lastModifiedBy>
  <cp:revision>337</cp:revision>
  <cp:lastPrinted>2020-02-28T05:49:51Z</cp:lastPrinted>
  <dcterms:created xsi:type="dcterms:W3CDTF">2020-01-16T07:07:12Z</dcterms:created>
  <dcterms:modified xsi:type="dcterms:W3CDTF">2022-05-17T08:43:39Z</dcterms:modified>
</cp:coreProperties>
</file>