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72" r:id="rId2"/>
    <p:sldId id="292" r:id="rId3"/>
    <p:sldId id="543" r:id="rId4"/>
    <p:sldId id="570" r:id="rId5"/>
    <p:sldId id="580" r:id="rId6"/>
    <p:sldId id="559" r:id="rId7"/>
    <p:sldId id="571" r:id="rId8"/>
    <p:sldId id="581" r:id="rId9"/>
    <p:sldId id="582" r:id="rId10"/>
    <p:sldId id="583" r:id="rId11"/>
    <p:sldId id="584" r:id="rId12"/>
    <p:sldId id="586" r:id="rId13"/>
    <p:sldId id="587" r:id="rId14"/>
    <p:sldId id="588" r:id="rId15"/>
    <p:sldId id="589" r:id="rId16"/>
    <p:sldId id="572" r:id="rId17"/>
  </p:sldIdLst>
  <p:sldSz cx="9144000" cy="5143500" type="screen16x9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13" userDrawn="1">
          <p15:clr>
            <a:srgbClr val="A4A3A4"/>
          </p15:clr>
        </p15:guide>
        <p15:guide id="2" pos="4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3470"/>
    <a:srgbClr val="EFF1F5"/>
    <a:srgbClr val="D2DEEF"/>
    <a:srgbClr val="3076AF"/>
    <a:srgbClr val="A3C5F7"/>
    <a:srgbClr val="2406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8" autoAdjust="0"/>
    <p:restoredTop sz="85212" autoAdjust="0"/>
  </p:normalViewPr>
  <p:slideViewPr>
    <p:cSldViewPr>
      <p:cViewPr varScale="1">
        <p:scale>
          <a:sx n="98" d="100"/>
          <a:sy n="98" d="100"/>
        </p:scale>
        <p:origin x="1014" y="84"/>
      </p:cViewPr>
      <p:guideLst>
        <p:guide orient="horz" pos="713"/>
        <p:guide pos="4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2046" y="-96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105F31-F182-4967-9F13-D4851BCE1F1D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19771-8075-4ADD-A44F-A832A9B82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034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A35EE-A182-4077-991B-9F164277C9B3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502654-2FD1-4FA4-AF28-124A3A01E6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213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502654-2FD1-4FA4-AF28-124A3A01E63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5909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502654-2FD1-4FA4-AF28-124A3A01E63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60065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502654-2FD1-4FA4-AF28-124A3A01E63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98678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502654-2FD1-4FA4-AF28-124A3A01E63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5186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502654-2FD1-4FA4-AF28-124A3A01E63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344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502654-2FD1-4FA4-AF28-124A3A01E63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3120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502654-2FD1-4FA4-AF28-124A3A01E63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714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502654-2FD1-4FA4-AF28-124A3A01E63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066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502654-2FD1-4FA4-AF28-124A3A01E63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32200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502654-2FD1-4FA4-AF28-124A3A01E63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58535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502654-2FD1-4FA4-AF28-124A3A01E63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83039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502654-2FD1-4FA4-AF28-124A3A01E63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8994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323528" y="1275606"/>
            <a:ext cx="4896544" cy="3024336"/>
          </a:xfrm>
          <a:prstGeom prst="rect">
            <a:avLst/>
          </a:prstGeom>
          <a:solidFill>
            <a:srgbClr val="EFF1F5"/>
          </a:solidFill>
          <a:ln>
            <a:solidFill>
              <a:srgbClr val="EFF1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28" y="2477003"/>
            <a:ext cx="4896544" cy="886835"/>
          </a:xfrm>
        </p:spPr>
        <p:txBody>
          <a:bodyPr>
            <a:noAutofit/>
          </a:bodyPr>
          <a:lstStyle>
            <a:lvl1pPr>
              <a:lnSpc>
                <a:spcPts val="3100"/>
              </a:lnSpc>
              <a:defRPr sz="28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3EAF-5D58-4128-B27B-15541B11FBD3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3E37-2564-4D58-ABC1-0ECB0B170E1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M:\Дизайн\Презентация отрисованные элементы\Паттерн.png"/>
          <p:cNvPicPr>
            <a:picLocks noChangeAspect="1" noChangeArrowheads="1"/>
          </p:cNvPicPr>
          <p:nvPr userDrawn="1"/>
        </p:nvPicPr>
        <p:blipFill>
          <a:blip r:embed="rId2" cstate="print"/>
          <a:srcRect r="51119" b="41337"/>
          <a:stretch>
            <a:fillRect/>
          </a:stretch>
        </p:blipFill>
        <p:spPr bwMode="auto">
          <a:xfrm>
            <a:off x="4355976" y="-596602"/>
            <a:ext cx="4788024" cy="5740102"/>
          </a:xfrm>
          <a:prstGeom prst="rect">
            <a:avLst/>
          </a:prstGeom>
          <a:noFill/>
        </p:spPr>
      </p:pic>
      <p:pic>
        <p:nvPicPr>
          <p:cNvPr id="3074" name="Picture 2" descr="M:\Брендбук БГУ\логотипы\rus\png.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7494"/>
            <a:ext cx="2305274" cy="58706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bg>
      <p:bgPr>
        <a:solidFill>
          <a:srgbClr val="0A34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3EAF-5D58-4128-B27B-15541B11FBD3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3E37-2564-4D58-ABC1-0ECB0B170E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51520" y="735546"/>
            <a:ext cx="720080" cy="54006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1347614"/>
            <a:ext cx="8640961" cy="3240360"/>
          </a:xfrm>
        </p:spPr>
        <p:txBody>
          <a:bodyPr>
            <a:normAutofit/>
          </a:bodyPr>
          <a:lstStyle>
            <a:lvl1pPr marL="0" indent="0" algn="just">
              <a:buNone/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10" name="Picture 4" descr="M:\Брендбук БГУ\логотипы\rus\png bel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659982"/>
            <a:ext cx="1413635" cy="360000"/>
          </a:xfrm>
          <a:prstGeom prst="rect">
            <a:avLst/>
          </a:prstGeom>
          <a:noFill/>
        </p:spPr>
      </p:pic>
      <p:sp>
        <p:nvSpPr>
          <p:cNvPr id="14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1" y="123478"/>
            <a:ext cx="8640960" cy="864096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buNone/>
              <a:defRPr sz="3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chebn\Downloads\Презентация для БГУ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538"/>
            <a:ext cx="9144618" cy="5164038"/>
          </a:xfrm>
          <a:prstGeom prst="rect">
            <a:avLst/>
          </a:prstGeom>
          <a:noFill/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3EAF-5D58-4128-B27B-15541B11FBD3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3E37-2564-4D58-ABC1-0ECB0B170E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179512" y="1347614"/>
            <a:ext cx="8784976" cy="3240360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just">
              <a:buNone/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0" name="Текст 11"/>
          <p:cNvSpPr>
            <a:spLocks noGrp="1"/>
          </p:cNvSpPr>
          <p:nvPr>
            <p:ph type="body" sz="quarter" idx="16" hasCustomPrompt="1"/>
          </p:nvPr>
        </p:nvSpPr>
        <p:spPr>
          <a:xfrm>
            <a:off x="5724128" y="267494"/>
            <a:ext cx="3240360" cy="432048"/>
          </a:xfrm>
          <a:noFill/>
          <a:ln>
            <a:noFill/>
          </a:ln>
        </p:spPr>
        <p:txBody>
          <a:bodyPr>
            <a:normAutofit/>
          </a:bodyPr>
          <a:lstStyle>
            <a:lvl1pPr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pic>
        <p:nvPicPr>
          <p:cNvPr id="1028" name="Picture 4" descr="M:\Брендбук БГУ\логотипы\rus\png bel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4659982"/>
            <a:ext cx="1413635" cy="360000"/>
          </a:xfrm>
          <a:prstGeom prst="rect">
            <a:avLst/>
          </a:prstGeom>
          <a:noFill/>
        </p:spPr>
      </p:pic>
      <p:sp>
        <p:nvSpPr>
          <p:cNvPr id="13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1" y="123478"/>
            <a:ext cx="5292477" cy="833712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buNone/>
              <a:defRPr sz="3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3EAF-5D58-4128-B27B-15541B11FBD3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43E37-2564-4D58-ABC1-0ECB0B170E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4427984" y="0"/>
            <a:ext cx="4716016" cy="5143500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4211960" y="699542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4206398" y="2067694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4206398" y="3363838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4211960" y="4011910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9656"/>
            <a:ext cx="3600450" cy="3239691"/>
          </a:xfrm>
        </p:spPr>
        <p:txBody>
          <a:bodyPr>
            <a:normAutofit/>
          </a:bodyPr>
          <a:lstStyle>
            <a:lvl1pPr marL="0" indent="0" algn="just">
              <a:buNone/>
              <a:defRPr sz="28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1" name="Текст 29"/>
          <p:cNvSpPr>
            <a:spLocks noGrp="1"/>
          </p:cNvSpPr>
          <p:nvPr>
            <p:ph type="body" sz="quarter" idx="14" hasCustomPrompt="1"/>
          </p:nvPr>
        </p:nvSpPr>
        <p:spPr>
          <a:xfrm>
            <a:off x="4716016" y="195486"/>
            <a:ext cx="4211960" cy="4320480"/>
          </a:xfrm>
        </p:spPr>
        <p:txBody>
          <a:bodyPr>
            <a:normAutofit/>
          </a:bodyPr>
          <a:lstStyle>
            <a:lvl1pPr marL="0" indent="0" algn="just">
              <a:buNone/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17" name="Picture 4" descr="M:\Брендбук БГУ\логотипы\rus\png bel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659982"/>
            <a:ext cx="1413635" cy="360000"/>
          </a:xfrm>
          <a:prstGeom prst="rect">
            <a:avLst/>
          </a:prstGeom>
          <a:noFill/>
        </p:spPr>
      </p:pic>
      <p:sp>
        <p:nvSpPr>
          <p:cNvPr id="18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1" y="123478"/>
            <a:ext cx="3888431" cy="720080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buNone/>
              <a:defRPr sz="30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4206398" y="1347614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4206398" y="2715766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>
          <a:xfrm>
            <a:off x="0" y="0"/>
            <a:ext cx="4716016" cy="5143500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4427984" y="0"/>
            <a:ext cx="4716016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3EAF-5D58-4128-B27B-15541B11FBD3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43E37-2564-4D58-ABC1-0ECB0B170E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4211960" y="843558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4211960" y="1923678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4211960" y="3003798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4139952" y="4083918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 descr="M:\Брендбук БГУ\логотипы\rus\png.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659982"/>
            <a:ext cx="1413789" cy="360040"/>
          </a:xfrm>
          <a:prstGeom prst="rect">
            <a:avLst/>
          </a:prstGeom>
          <a:noFill/>
        </p:spPr>
      </p:pic>
      <p:sp>
        <p:nvSpPr>
          <p:cNvPr id="25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9656"/>
            <a:ext cx="3600450" cy="3239691"/>
          </a:xfrm>
        </p:spPr>
        <p:txBody>
          <a:bodyPr>
            <a:normAutofit/>
          </a:bodyPr>
          <a:lstStyle>
            <a:lvl1pPr marL="0" indent="0" algn="just">
              <a:buNone/>
              <a:defRPr sz="28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6" name="Текст 29"/>
          <p:cNvSpPr>
            <a:spLocks noGrp="1"/>
          </p:cNvSpPr>
          <p:nvPr>
            <p:ph type="body" sz="quarter" idx="14" hasCustomPrompt="1"/>
          </p:nvPr>
        </p:nvSpPr>
        <p:spPr>
          <a:xfrm>
            <a:off x="4716016" y="195486"/>
            <a:ext cx="4211960" cy="4320480"/>
          </a:xfrm>
        </p:spPr>
        <p:txBody>
          <a:bodyPr>
            <a:normAutofit/>
          </a:bodyPr>
          <a:lstStyle>
            <a:lvl1pPr marL="0" indent="0" algn="just">
              <a:buNone/>
              <a:defRPr sz="2800">
                <a:ln>
                  <a:solidFill>
                    <a:srgbClr val="0A3470"/>
                  </a:solidFill>
                </a:ln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7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1" y="123478"/>
            <a:ext cx="3888431" cy="720080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buNone/>
              <a:defRPr sz="3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Рисунок 17"/>
          <p:cNvSpPr>
            <a:spLocks noGrp="1"/>
          </p:cNvSpPr>
          <p:nvPr>
            <p:ph type="pic" sz="quarter" idx="15"/>
          </p:nvPr>
        </p:nvSpPr>
        <p:spPr>
          <a:xfrm>
            <a:off x="0" y="987574"/>
            <a:ext cx="4427984" cy="4155926"/>
          </a:xfrm>
        </p:spPr>
        <p:txBody>
          <a:bodyPr/>
          <a:lstStyle/>
          <a:p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4427984" y="0"/>
            <a:ext cx="4716016" cy="5143500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3EAF-5D58-4128-B27B-15541B11FBD3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43E37-2564-4D58-ABC1-0ECB0B170E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Picture 4" descr="M:\Брендбук БГУ\логотипы\rus\png bel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659982"/>
            <a:ext cx="1413635" cy="360000"/>
          </a:xfrm>
          <a:prstGeom prst="rect">
            <a:avLst/>
          </a:prstGeom>
          <a:noFill/>
        </p:spPr>
      </p:pic>
      <p:sp>
        <p:nvSpPr>
          <p:cNvPr id="11" name="Текст 29"/>
          <p:cNvSpPr>
            <a:spLocks noGrp="1"/>
          </p:cNvSpPr>
          <p:nvPr>
            <p:ph type="body" sz="quarter" idx="14" hasCustomPrompt="1"/>
          </p:nvPr>
        </p:nvSpPr>
        <p:spPr>
          <a:xfrm>
            <a:off x="4716016" y="195486"/>
            <a:ext cx="4211960" cy="4320480"/>
          </a:xfrm>
        </p:spPr>
        <p:txBody>
          <a:bodyPr>
            <a:normAutofit/>
          </a:bodyPr>
          <a:lstStyle>
            <a:lvl1pPr marL="0" indent="0" algn="just">
              <a:buNone/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6" hasCustomPrompt="1"/>
          </p:nvPr>
        </p:nvSpPr>
        <p:spPr>
          <a:xfrm>
            <a:off x="251521" y="123478"/>
            <a:ext cx="3888431" cy="720080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buNone/>
              <a:defRPr sz="30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3EAF-5D58-4128-B27B-15541B11FBD3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43E37-2564-4D58-ABC1-0ECB0B170E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4427984" y="0"/>
            <a:ext cx="4716016" cy="5143500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4211960" y="915566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4211960" y="1923678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4211960" y="3003798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4211960" y="4083918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251520" y="4623978"/>
            <a:ext cx="1440160" cy="54006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4211960" y="339502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4211960" y="1419622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4211960" y="2427734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4211960" y="3507854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/>
          <p:cNvSpPr/>
          <p:nvPr userDrawn="1"/>
        </p:nvSpPr>
        <p:spPr>
          <a:xfrm>
            <a:off x="4211960" y="4587974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4" descr="M:\Брендбук БГУ\логотипы\rus\png bel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659982"/>
            <a:ext cx="1413635" cy="360000"/>
          </a:xfrm>
          <a:prstGeom prst="rect">
            <a:avLst/>
          </a:prstGeom>
          <a:noFill/>
        </p:spPr>
      </p:pic>
      <p:sp>
        <p:nvSpPr>
          <p:cNvPr id="26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9656"/>
            <a:ext cx="3600450" cy="3239691"/>
          </a:xfrm>
        </p:spPr>
        <p:txBody>
          <a:bodyPr>
            <a:normAutofit/>
          </a:bodyPr>
          <a:lstStyle>
            <a:lvl1pPr marL="0" indent="0" algn="just">
              <a:buNone/>
              <a:defRPr sz="28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3" name="Текст 29"/>
          <p:cNvSpPr>
            <a:spLocks noGrp="1"/>
          </p:cNvSpPr>
          <p:nvPr>
            <p:ph type="body" sz="quarter" idx="14" hasCustomPrompt="1"/>
          </p:nvPr>
        </p:nvSpPr>
        <p:spPr>
          <a:xfrm>
            <a:off x="4716016" y="195486"/>
            <a:ext cx="4211960" cy="4320480"/>
          </a:xfrm>
        </p:spPr>
        <p:txBody>
          <a:bodyPr>
            <a:normAutofit/>
          </a:bodyPr>
          <a:lstStyle>
            <a:lvl1pPr marL="0" indent="0" algn="just">
              <a:buNone/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4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1" y="123478"/>
            <a:ext cx="3888431" cy="720080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buNone/>
              <a:defRPr sz="30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4788024" y="555526"/>
            <a:ext cx="1872208" cy="1944216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4788024" y="2643758"/>
            <a:ext cx="1872208" cy="1944216"/>
          </a:xfrm>
          <a:prstGeom prst="rect">
            <a:avLst/>
          </a:prstGeom>
          <a:solidFill>
            <a:srgbClr val="3076AF"/>
          </a:solidFill>
          <a:ln>
            <a:solidFill>
              <a:srgbClr val="3076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6804248" y="2643758"/>
            <a:ext cx="1872208" cy="1944216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6804248" y="555526"/>
            <a:ext cx="1872208" cy="1944216"/>
          </a:xfrm>
          <a:prstGeom prst="rect">
            <a:avLst/>
          </a:prstGeom>
          <a:solidFill>
            <a:srgbClr val="3076AF"/>
          </a:solidFill>
          <a:ln>
            <a:solidFill>
              <a:srgbClr val="3076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2" descr="M:\Брендбук БГУ\логотипы\rus\png.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659982"/>
            <a:ext cx="1413789" cy="360040"/>
          </a:xfrm>
          <a:prstGeom prst="rect">
            <a:avLst/>
          </a:prstGeom>
          <a:noFill/>
        </p:spPr>
      </p:pic>
      <p:sp>
        <p:nvSpPr>
          <p:cNvPr id="12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4" y="1059656"/>
            <a:ext cx="4177159" cy="3744342"/>
          </a:xfrm>
        </p:spPr>
        <p:txBody>
          <a:bodyPr>
            <a:normAutofit/>
          </a:bodyPr>
          <a:lstStyle>
            <a:lvl1pPr marL="0" indent="0" algn="just">
              <a:buNone/>
              <a:defRPr sz="28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9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1" y="123478"/>
            <a:ext cx="4176462" cy="720080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buNone/>
              <a:defRPr sz="30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chebn\Downloads\Презентация для БГУ (6)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617" cy="5143500"/>
          </a:xfrm>
          <a:prstGeom prst="rect">
            <a:avLst/>
          </a:prstGeom>
          <a:noFill/>
        </p:spPr>
      </p:pic>
      <p:pic>
        <p:nvPicPr>
          <p:cNvPr id="8" name="Picture 2" descr="M:\Брендбук БГУ\логотипы\rus\png.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4659982"/>
            <a:ext cx="1413789" cy="360040"/>
          </a:xfrm>
          <a:prstGeom prst="rect">
            <a:avLst/>
          </a:prstGeom>
          <a:noFill/>
        </p:spPr>
      </p:pic>
      <p:pic>
        <p:nvPicPr>
          <p:cNvPr id="5" name="Picture 4" descr="M:\Брендбук БГУ\логотипы\rus\png bel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4659982"/>
            <a:ext cx="1413635" cy="360000"/>
          </a:xfrm>
          <a:prstGeom prst="rect">
            <a:avLst/>
          </a:prstGeom>
          <a:noFill/>
        </p:spPr>
      </p:pic>
      <p:sp>
        <p:nvSpPr>
          <p:cNvPr id="6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483518"/>
            <a:ext cx="7632848" cy="4104456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chebn\Downloads\Презентация для БГУ (7)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10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483518"/>
            <a:ext cx="7632848" cy="4104456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5" name="Picture 4" descr="M:\Брендбук БГУ\логотипы\rus\png bel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4659982"/>
            <a:ext cx="1413635" cy="360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chebn\Downloads\Презентация для БГУ (8)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803" y="0"/>
            <a:ext cx="9143999" cy="5143500"/>
          </a:xfrm>
          <a:prstGeom prst="rect">
            <a:avLst/>
          </a:prstGeom>
          <a:noFill/>
        </p:spPr>
      </p:pic>
      <p:pic>
        <p:nvPicPr>
          <p:cNvPr id="5" name="Picture 4" descr="M:\Брендбук БГУ\логотипы\rus\png bel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4659982"/>
            <a:ext cx="1413635" cy="360000"/>
          </a:xfrm>
          <a:prstGeom prst="rect">
            <a:avLst/>
          </a:prstGeom>
          <a:noFill/>
        </p:spPr>
      </p:pic>
      <p:sp>
        <p:nvSpPr>
          <p:cNvPr id="6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483518"/>
            <a:ext cx="7632848" cy="4104456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bg>
      <p:bgPr>
        <a:solidFill>
          <a:srgbClr val="0A34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 userDrawn="1"/>
        </p:nvCxnSpPr>
        <p:spPr>
          <a:xfrm>
            <a:off x="2232248" y="1624525"/>
            <a:ext cx="457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2232248" y="1707654"/>
            <a:ext cx="4572000" cy="2160240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  <p:sp>
        <p:nvSpPr>
          <p:cNvPr id="17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2232248" y="4083918"/>
            <a:ext cx="4571999" cy="504056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 подзаголовка</a:t>
            </a:r>
          </a:p>
        </p:txBody>
      </p:sp>
      <p:sp>
        <p:nvSpPr>
          <p:cNvPr id="18" name="Текст 12"/>
          <p:cNvSpPr>
            <a:spLocks noGrp="1"/>
          </p:cNvSpPr>
          <p:nvPr>
            <p:ph type="body" sz="quarter" idx="12" hasCustomPrompt="1"/>
          </p:nvPr>
        </p:nvSpPr>
        <p:spPr>
          <a:xfrm>
            <a:off x="2232248" y="1168903"/>
            <a:ext cx="4572000" cy="383615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2232248" y="3939902"/>
            <a:ext cx="457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19" y="339502"/>
            <a:ext cx="2373693" cy="60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2046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35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9587" y="1381278"/>
            <a:ext cx="3220403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1D8BD707-D9CF-40AE-B4C6-C98DA3205C09}" type="datetimeFigureOut">
              <a:rPr lang="en-US" sz="1350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4/19/2022</a:t>
            </a:fld>
            <a:endParaRPr lang="en-US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B6F15528-21DE-4FAA-801E-634DDDAF4B2B}" type="slidenum">
              <a:rPr lang="ru-RU" sz="1350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0193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409983" y="181794"/>
            <a:ext cx="4420835" cy="715770"/>
          </a:xfrm>
        </p:spPr>
        <p:txBody>
          <a:bodyPr>
            <a:normAutofit/>
          </a:bodyPr>
          <a:lstStyle>
            <a:lvl1pPr>
              <a:defRPr sz="2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629356" y="1221600"/>
            <a:ext cx="7939088" cy="3456384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5933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 userDrawn="1"/>
        </p:nvCxnSpPr>
        <p:spPr>
          <a:xfrm>
            <a:off x="2232248" y="1624525"/>
            <a:ext cx="4572000" cy="0"/>
          </a:xfrm>
          <a:prstGeom prst="line">
            <a:avLst/>
          </a:prstGeom>
          <a:ln>
            <a:solidFill>
              <a:srgbClr val="0A347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2232248" y="1707654"/>
            <a:ext cx="4572000" cy="2160240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ln>
                  <a:solidFill>
                    <a:srgbClr val="0A3470"/>
                  </a:solidFill>
                </a:ln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  <p:sp>
        <p:nvSpPr>
          <p:cNvPr id="17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2232248" y="4083918"/>
            <a:ext cx="4571999" cy="504056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ln>
                  <a:solidFill>
                    <a:srgbClr val="0A3470"/>
                  </a:solidFill>
                </a:ln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 подзаголовка</a:t>
            </a:r>
          </a:p>
        </p:txBody>
      </p:sp>
      <p:sp>
        <p:nvSpPr>
          <p:cNvPr id="18" name="Текст 12"/>
          <p:cNvSpPr>
            <a:spLocks noGrp="1"/>
          </p:cNvSpPr>
          <p:nvPr>
            <p:ph type="body" sz="quarter" idx="12" hasCustomPrompt="1"/>
          </p:nvPr>
        </p:nvSpPr>
        <p:spPr>
          <a:xfrm>
            <a:off x="2232248" y="1168903"/>
            <a:ext cx="4572000" cy="383615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n>
                  <a:solidFill>
                    <a:srgbClr val="0A3470"/>
                  </a:solidFill>
                </a:ln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18" y="339502"/>
            <a:ext cx="2373693" cy="604241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>
            <a:off x="2232248" y="3939902"/>
            <a:ext cx="4572000" cy="0"/>
          </a:xfrm>
          <a:prstGeom prst="line">
            <a:avLst/>
          </a:prstGeom>
          <a:ln>
            <a:solidFill>
              <a:srgbClr val="0A347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1041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1907704" y="1563638"/>
            <a:ext cx="5472608" cy="2880320"/>
          </a:xfrm>
          <a:prstGeom prst="rect">
            <a:avLst/>
          </a:prstGeom>
          <a:solidFill>
            <a:srgbClr val="0A347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1763688" y="1419622"/>
            <a:ext cx="5472608" cy="2880320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18" y="339502"/>
            <a:ext cx="2373693" cy="604241"/>
          </a:xfrm>
          <a:prstGeom prst="rect">
            <a:avLst/>
          </a:prstGeom>
        </p:spPr>
      </p:pic>
      <p:sp>
        <p:nvSpPr>
          <p:cNvPr id="13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2195736" y="1589456"/>
            <a:ext cx="4752528" cy="2566470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9766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bg>
      <p:bgPr>
        <a:solidFill>
          <a:srgbClr val="0A34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1907704" y="1563638"/>
            <a:ext cx="5472608" cy="288032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1763688" y="1419622"/>
            <a:ext cx="5472608" cy="2880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2195736" y="1589456"/>
            <a:ext cx="4752528" cy="2566470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ln>
                  <a:solidFill>
                    <a:srgbClr val="0A3470"/>
                  </a:solidFill>
                </a:ln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19" y="339502"/>
            <a:ext cx="2373693" cy="60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415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0" y="0"/>
            <a:ext cx="9144000" cy="1059582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1347614"/>
            <a:ext cx="8640961" cy="3240360"/>
          </a:xfrm>
        </p:spPr>
        <p:txBody>
          <a:bodyPr>
            <a:normAutofit/>
          </a:bodyPr>
          <a:lstStyle>
            <a:lvl1pPr marL="0" indent="0" algn="just">
              <a:buNone/>
              <a:defRPr sz="28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5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1" y="123478"/>
            <a:ext cx="8640960" cy="864096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3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  <p:pic>
        <p:nvPicPr>
          <p:cNvPr id="9" name="Picture 2" descr="M:\Брендбук БГУ\логотипы\rus\png.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659982"/>
            <a:ext cx="1413789" cy="36004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3EAF-5D58-4128-B27B-15541B11FBD3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3E37-2564-4D58-ABC1-0ECB0B170E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9144000" cy="170765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3" hasCustomPrompt="1"/>
          </p:nvPr>
        </p:nvSpPr>
        <p:spPr>
          <a:xfrm>
            <a:off x="323528" y="989098"/>
            <a:ext cx="8496944" cy="50420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179511" y="1851670"/>
            <a:ext cx="8830613" cy="2736304"/>
          </a:xfrm>
        </p:spPr>
        <p:txBody>
          <a:bodyPr>
            <a:normAutofit/>
          </a:bodyPr>
          <a:lstStyle>
            <a:lvl1pPr marL="0" indent="0" algn="just">
              <a:buNone/>
              <a:defRPr sz="28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11" name="Picture 2" descr="M:\Брендбук БГУ\логотипы\rus\png.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659982"/>
            <a:ext cx="1413789" cy="360040"/>
          </a:xfrm>
          <a:prstGeom prst="rect">
            <a:avLst/>
          </a:prstGeom>
          <a:noFill/>
        </p:spPr>
      </p:pic>
      <p:sp>
        <p:nvSpPr>
          <p:cNvPr id="13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1" y="123477"/>
            <a:ext cx="8640960" cy="651269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3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3EAF-5D58-4128-B27B-15541B11FBD3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3E37-2564-4D58-ABC1-0ECB0B170E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179511" y="1275606"/>
            <a:ext cx="8830613" cy="3330735"/>
          </a:xfrm>
        </p:spPr>
        <p:txBody>
          <a:bodyPr>
            <a:normAutofit/>
          </a:bodyPr>
          <a:lstStyle>
            <a:lvl1pPr marL="0" indent="0" algn="just">
              <a:buNone/>
              <a:defRPr sz="28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8" name="Picture 2" descr="M:\Брендбук БГУ\логотипы\rus\png.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659982"/>
            <a:ext cx="1413789" cy="360040"/>
          </a:xfrm>
          <a:prstGeom prst="rect">
            <a:avLst/>
          </a:prstGeom>
          <a:noFill/>
        </p:spPr>
      </p:pic>
      <p:sp>
        <p:nvSpPr>
          <p:cNvPr id="13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1" y="123478"/>
            <a:ext cx="8640960" cy="775181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buNone/>
              <a:defRPr sz="30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3EAF-5D58-4128-B27B-15541B11FBD3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3E37-2564-4D58-ABC1-0ECB0B170E1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2" descr="M:\Брендбук БГУ\логотипы\rus\png.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659982"/>
            <a:ext cx="1413789" cy="36004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 userDrawn="1"/>
        </p:nvSpPr>
        <p:spPr>
          <a:xfrm>
            <a:off x="1475656" y="843558"/>
            <a:ext cx="5976664" cy="93610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1475656" y="1851670"/>
            <a:ext cx="5976664" cy="936104"/>
          </a:xfrm>
          <a:prstGeom prst="rect">
            <a:avLst/>
          </a:prstGeom>
          <a:solidFill>
            <a:srgbClr val="EFF1F5"/>
          </a:solidFill>
          <a:ln>
            <a:solidFill>
              <a:srgbClr val="EFF1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1475656" y="2859782"/>
            <a:ext cx="5976664" cy="93610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1475656" y="3867894"/>
            <a:ext cx="5976664" cy="936104"/>
          </a:xfrm>
          <a:prstGeom prst="rect">
            <a:avLst/>
          </a:prstGeom>
          <a:solidFill>
            <a:srgbClr val="EFF1F5"/>
          </a:solidFill>
          <a:ln>
            <a:solidFill>
              <a:srgbClr val="EFF1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6" hasCustomPrompt="1"/>
          </p:nvPr>
        </p:nvSpPr>
        <p:spPr>
          <a:xfrm>
            <a:off x="2555776" y="987574"/>
            <a:ext cx="4825182" cy="648221"/>
          </a:xfrm>
        </p:spPr>
        <p:txBody>
          <a:bodyPr>
            <a:normAutofit/>
          </a:bodyPr>
          <a:lstStyle>
            <a:lvl1pPr algn="just"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3" name="Текст 18"/>
          <p:cNvSpPr>
            <a:spLocks noGrp="1"/>
          </p:cNvSpPr>
          <p:nvPr>
            <p:ph type="body" sz="quarter" idx="17" hasCustomPrompt="1"/>
          </p:nvPr>
        </p:nvSpPr>
        <p:spPr>
          <a:xfrm>
            <a:off x="2555776" y="3003798"/>
            <a:ext cx="4825182" cy="648221"/>
          </a:xfrm>
        </p:spPr>
        <p:txBody>
          <a:bodyPr>
            <a:normAutofit/>
          </a:bodyPr>
          <a:lstStyle>
            <a:lvl1pPr algn="just"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4" name="Текст 18"/>
          <p:cNvSpPr>
            <a:spLocks noGrp="1"/>
          </p:cNvSpPr>
          <p:nvPr>
            <p:ph type="body" sz="quarter" idx="18" hasCustomPrompt="1"/>
          </p:nvPr>
        </p:nvSpPr>
        <p:spPr>
          <a:xfrm>
            <a:off x="2555776" y="1995686"/>
            <a:ext cx="4825182" cy="648221"/>
          </a:xfrm>
        </p:spPr>
        <p:txBody>
          <a:bodyPr>
            <a:normAutofit/>
          </a:bodyPr>
          <a:lstStyle>
            <a:lvl1pPr algn="just">
              <a:buNone/>
              <a:defRPr sz="20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5" name="Текст 18"/>
          <p:cNvSpPr>
            <a:spLocks noGrp="1"/>
          </p:cNvSpPr>
          <p:nvPr>
            <p:ph type="body" sz="quarter" idx="19" hasCustomPrompt="1"/>
          </p:nvPr>
        </p:nvSpPr>
        <p:spPr>
          <a:xfrm>
            <a:off x="2555776" y="4011910"/>
            <a:ext cx="4825182" cy="648221"/>
          </a:xfrm>
        </p:spPr>
        <p:txBody>
          <a:bodyPr>
            <a:normAutofit/>
          </a:bodyPr>
          <a:lstStyle>
            <a:lvl1pPr algn="just">
              <a:buNone/>
              <a:defRPr sz="20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8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1" y="123478"/>
            <a:ext cx="8640960" cy="576213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30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83EAF-5D58-4128-B27B-15541B11FBD3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43E37-2564-4D58-ABC1-0ECB0B170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70" r:id="rId3"/>
    <p:sldLayoutId id="2147483668" r:id="rId4"/>
    <p:sldLayoutId id="2147483669" r:id="rId5"/>
    <p:sldLayoutId id="2147483653" r:id="rId6"/>
    <p:sldLayoutId id="2147483652" r:id="rId7"/>
    <p:sldLayoutId id="2147483656" r:id="rId8"/>
    <p:sldLayoutId id="2147483661" r:id="rId9"/>
    <p:sldLayoutId id="2147483660" r:id="rId10"/>
    <p:sldLayoutId id="2147483658" r:id="rId11"/>
    <p:sldLayoutId id="2147483651" r:id="rId12"/>
    <p:sldLayoutId id="2147483655" r:id="rId13"/>
    <p:sldLayoutId id="2147483654" r:id="rId14"/>
    <p:sldLayoutId id="2147483657" r:id="rId15"/>
    <p:sldLayoutId id="2147483659" r:id="rId16"/>
    <p:sldLayoutId id="2147483662" r:id="rId17"/>
    <p:sldLayoutId id="2147483663" r:id="rId18"/>
    <p:sldLayoutId id="2147483664" r:id="rId19"/>
    <p:sldLayoutId id="2147483671" r:id="rId20"/>
    <p:sldLayoutId id="2147483672" r:id="rId2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915566"/>
            <a:ext cx="5184576" cy="41764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u="sng" dirty="0" smtClean="0"/>
              <a:t>ЕДИНЫЙ ДЕНЬ ИНФОРМИРОВАНИЯ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200" b="1" dirty="0"/>
              <a:t>«ОСНОВНЫЕ ЭКОНОМИЧЕСКИЕ ДОСТИЖЕНИЯ </a:t>
            </a:r>
            <a:br>
              <a:rPr lang="ru-RU" sz="2200" b="1" dirty="0"/>
            </a:br>
            <a:r>
              <a:rPr lang="ru-RU" sz="2200" b="1" dirty="0"/>
              <a:t>ПЕРВОГО ГОДА ПЯТИЛЕТКИ В КОНТЕКСТЕ РЕШЕНИЙ 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VI </a:t>
            </a:r>
            <a:r>
              <a:rPr lang="ru-RU" sz="2200" b="1" dirty="0"/>
              <a:t>ВСЕБЕЛОРУССКОГО НАРОДНОГО </a:t>
            </a:r>
            <a:r>
              <a:rPr lang="ru-RU" sz="2200" b="1" dirty="0" smtClean="0"/>
              <a:t>СОБРАНИЯ»</a:t>
            </a:r>
            <a:r>
              <a:rPr lang="ru-RU" sz="2200" b="1" dirty="0" smtClean="0">
                <a:cs typeface="Aharoni" pitchFamily="2" charset="-79"/>
              </a:rPr>
              <a:t> </a:t>
            </a:r>
            <a:r>
              <a:rPr lang="en-US" sz="2200" b="1" dirty="0" smtClean="0">
                <a:cs typeface="Aharoni" pitchFamily="2" charset="-79"/>
              </a:rPr>
              <a:t/>
            </a:r>
            <a:br>
              <a:rPr lang="en-US" sz="2200" b="1" dirty="0" smtClean="0">
                <a:cs typeface="Aharoni" pitchFamily="2" charset="-79"/>
              </a:rPr>
            </a:br>
            <a:r>
              <a:rPr lang="ru-RU" sz="2200" b="1" dirty="0" smtClean="0">
                <a:cs typeface="Aharoni" pitchFamily="2" charset="-79"/>
              </a:rPr>
              <a:t/>
            </a:r>
            <a:br>
              <a:rPr lang="ru-RU" sz="2200" b="1" dirty="0" smtClean="0">
                <a:cs typeface="Aharoni" pitchFamily="2" charset="-79"/>
              </a:rPr>
            </a:br>
            <a:r>
              <a:rPr lang="ru-RU" sz="1800" b="1" i="1" dirty="0" smtClean="0"/>
              <a:t>апрель</a:t>
            </a:r>
            <a:r>
              <a:rPr lang="ru-RU" sz="1800" b="1" i="1" dirty="0" smtClean="0"/>
              <a:t> </a:t>
            </a:r>
            <a:r>
              <a:rPr lang="ru-RU" sz="1800" b="1" i="1" dirty="0"/>
              <a:t>2022 г.</a:t>
            </a:r>
            <a:br>
              <a:rPr lang="ru-RU" sz="1800" b="1" i="1" dirty="0"/>
            </a:b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1700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4900125-AE74-9B40-B7E8-39AC876F37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1520" y="195486"/>
            <a:ext cx="8640960" cy="648072"/>
          </a:xfrm>
        </p:spPr>
        <p:txBody>
          <a:bodyPr/>
          <a:lstStyle/>
          <a:p>
            <a:r>
              <a:rPr lang="ru-RU" sz="2500" dirty="0"/>
              <a:t>Потребительский рынок</a:t>
            </a:r>
            <a:endParaRPr lang="ru-RU" sz="2500" dirty="0"/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4227995" y="67017"/>
            <a:ext cx="68800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1203598"/>
            <a:ext cx="828092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/>
            <a:r>
              <a:rPr lang="ru-RU" sz="22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 </a:t>
            </a:r>
            <a:r>
              <a:rPr lang="ru-RU" sz="22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ценообразованием остается одним из приоритетов работы ряда госорганов. </a:t>
            </a:r>
            <a:endParaRPr lang="ru-RU" sz="2200" dirty="0" smtClean="0">
              <a:ln w="0"/>
              <a:solidFill>
                <a:srgbClr val="0A3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361950" algn="just"/>
            <a:r>
              <a:rPr lang="ru-RU" sz="22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</a:t>
            </a:r>
            <a:r>
              <a:rPr lang="ru-RU" sz="22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антимонопольного регулирования и торговли (далее – МАРТ) ежедневно отслеживает ситуацию о состоянии потребительского рынка. Основные крупные торговые сети информируют МАРТ о поставках, спросе населения, наличии продукции и в целом о ситуации в магазинах. Если какие-то товары пользуются повышенным спросом, то МАРТ оперативно решает вопросы о дополнительной поставке товара.</a:t>
            </a:r>
            <a:endParaRPr lang="ru-RU" sz="2200" dirty="0" smtClean="0">
              <a:ln w="0"/>
              <a:solidFill>
                <a:srgbClr val="0A3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361950" algn="just"/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6938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4900125-AE74-9B40-B7E8-39AC876F37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1520" y="195486"/>
            <a:ext cx="8640960" cy="648072"/>
          </a:xfrm>
        </p:spPr>
        <p:txBody>
          <a:bodyPr/>
          <a:lstStyle/>
          <a:p>
            <a:r>
              <a:rPr lang="ru-RU" sz="2500" dirty="0"/>
              <a:t>Занятость населения</a:t>
            </a:r>
            <a:endParaRPr lang="ru-RU" sz="2500" dirty="0"/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4227995" y="67017"/>
            <a:ext cx="68800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1203598"/>
            <a:ext cx="82809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/>
            <a:r>
              <a:rPr lang="ru-RU" sz="22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Ситуацию </a:t>
            </a:r>
            <a:r>
              <a:rPr lang="ru-RU" sz="22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рынке труда Республики Беларусь удалось сохранить стабильной</a:t>
            </a:r>
            <a:r>
              <a:rPr lang="ru-RU" sz="22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indent="361950" algn="just"/>
            <a:r>
              <a:rPr lang="ru-RU" sz="22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Продолжает выполняться поставленная государством задача – обеспечить каждого трудоспособного гражданина рабочим местом</a:t>
            </a:r>
            <a:r>
              <a:rPr lang="ru-RU" sz="22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indent="361950" algn="just"/>
            <a:r>
              <a:rPr lang="ru-RU" sz="22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прекращается работа по расширению гибких (нестандартных) форм занятости: предусматривается расширение формы применения дистанционной работы как на постоянной основе, так и </a:t>
            </a:r>
            <a:r>
              <a:rPr lang="ru-RU" sz="22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временно.</a:t>
            </a:r>
            <a:endParaRPr kumimoji="0" lang="ru-RU" sz="2200" b="0" i="0" u="none" strike="noStrike" kern="1200" cap="none" spc="0" normalizeH="0" baseline="0" noProof="0" dirty="0" smtClean="0">
              <a:ln w="0"/>
              <a:solidFill>
                <a:srgbClr val="0A347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5050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4900125-AE74-9B40-B7E8-39AC876F37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1519" y="228599"/>
            <a:ext cx="8640960" cy="648072"/>
          </a:xfrm>
        </p:spPr>
        <p:txBody>
          <a:bodyPr/>
          <a:lstStyle/>
          <a:p>
            <a:r>
              <a:rPr lang="ru-RU" sz="2500" dirty="0"/>
              <a:t>Устойчивый рост доходов </a:t>
            </a:r>
            <a:r>
              <a:rPr lang="ru-RU" sz="2500" dirty="0" smtClean="0"/>
              <a:t>населения:</a:t>
            </a:r>
            <a:endParaRPr lang="ru-RU" sz="2500" dirty="0"/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4227995" y="67017"/>
            <a:ext cx="68800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19" y="1131590"/>
            <a:ext cx="86409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 w="0"/>
                <a:solidFill>
                  <a:srgbClr val="0A347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приняты </a:t>
            </a:r>
            <a:r>
              <a:rPr kumimoji="0" lang="ru-RU" sz="2000" b="0" i="0" u="none" strike="noStrike" kern="1200" cap="none" spc="0" normalizeH="0" baseline="0" noProof="0" dirty="0">
                <a:ln w="0"/>
                <a:solidFill>
                  <a:srgbClr val="0A347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меры по увеличению заработной платы отдельных категорий </a:t>
            </a:r>
            <a:r>
              <a:rPr kumimoji="0" lang="ru-RU" sz="2000" b="0" i="0" u="none" strike="noStrike" kern="1200" cap="none" spc="0" normalizeH="0" baseline="0" noProof="0" dirty="0" smtClean="0">
                <a:ln w="0"/>
                <a:solidFill>
                  <a:srgbClr val="0A347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работников;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 w="0"/>
                <a:solidFill>
                  <a:srgbClr val="0A347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усовершенствован </a:t>
            </a:r>
            <a:r>
              <a:rPr kumimoji="0" lang="ru-RU" sz="2000" b="0" i="0" u="none" strike="noStrike" kern="1200" cap="none" spc="0" normalizeH="0" baseline="0" noProof="0" dirty="0">
                <a:ln w="0"/>
                <a:solidFill>
                  <a:srgbClr val="0A347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состав стимулирующих выплат работникам бюджетных организаций;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 w="0"/>
                <a:solidFill>
                  <a:srgbClr val="0A347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установлен </a:t>
            </a:r>
            <a:r>
              <a:rPr kumimoji="0" lang="ru-RU" sz="2000" b="0" i="0" u="none" strike="noStrike" kern="1200" cap="none" spc="0" normalizeH="0" baseline="0" noProof="0" dirty="0">
                <a:ln w="0"/>
                <a:solidFill>
                  <a:srgbClr val="0A347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новый порядок определения размера минимальной заработной платы; </a:t>
            </a:r>
            <a:endParaRPr kumimoji="0" lang="ru-RU" sz="2000" b="0" i="0" u="none" strike="noStrike" kern="1200" cap="none" spc="0" normalizeH="0" baseline="0" noProof="0" dirty="0" smtClean="0">
              <a:ln w="0"/>
              <a:solidFill>
                <a:srgbClr val="0A347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 w="0"/>
                <a:solidFill>
                  <a:srgbClr val="0A347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задача </a:t>
            </a:r>
            <a:r>
              <a:rPr kumimoji="0" lang="ru-RU" sz="2000" b="0" i="0" u="none" strike="noStrike" kern="1200" cap="none" spc="0" normalizeH="0" baseline="0" noProof="0" dirty="0">
                <a:ln w="0"/>
                <a:solidFill>
                  <a:srgbClr val="0A347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 40% соотношению пенсии и зарплаты достигнута во всех областях, за исключением г. Минска и Минской </a:t>
            </a:r>
            <a:r>
              <a:rPr kumimoji="0" lang="ru-RU" sz="2000" b="0" i="0" u="none" strike="noStrike" kern="1200" cap="none" spc="0" normalizeH="0" baseline="0" noProof="0" dirty="0" smtClean="0">
                <a:ln w="0"/>
                <a:solidFill>
                  <a:srgbClr val="0A347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области;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 w="0"/>
                <a:solidFill>
                  <a:srgbClr val="0A347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вводится </a:t>
            </a:r>
            <a:r>
              <a:rPr kumimoji="0" lang="ru-RU" sz="2000" b="0" i="0" u="none" strike="noStrike" kern="1200" cap="none" spc="0" normalizeH="0" baseline="0" noProof="0" dirty="0">
                <a:ln w="0"/>
                <a:solidFill>
                  <a:srgbClr val="0A347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дополнительный вид пенсионного </a:t>
            </a:r>
            <a:r>
              <a:rPr kumimoji="0" lang="ru-RU" sz="2000" b="0" i="0" u="none" strike="noStrike" kern="1200" cap="none" spc="0" normalizeH="0" baseline="0" noProof="0" dirty="0" smtClean="0">
                <a:ln w="0"/>
                <a:solidFill>
                  <a:srgbClr val="0A347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страхования;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 w="0"/>
                <a:solidFill>
                  <a:srgbClr val="0A347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поэтапное </a:t>
            </a:r>
            <a:r>
              <a:rPr kumimoji="0" lang="ru-RU" sz="2000" b="0" i="0" u="none" strike="noStrike" kern="1200" cap="none" spc="0" normalizeH="0" baseline="0" noProof="0" dirty="0">
                <a:ln w="0"/>
                <a:solidFill>
                  <a:srgbClr val="0A347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(начиная с марта) повышении базовой ставки с опережающим графиком. </a:t>
            </a:r>
          </a:p>
        </p:txBody>
      </p:sp>
    </p:spTree>
    <p:extLst>
      <p:ext uri="{BB962C8B-B14F-4D97-AF65-F5344CB8AC3E}">
        <p14:creationId xmlns:p14="http://schemas.microsoft.com/office/powerpoint/2010/main" val="1980305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4900125-AE74-9B40-B7E8-39AC876F37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1519" y="228599"/>
            <a:ext cx="8640960" cy="648072"/>
          </a:xfrm>
        </p:spPr>
        <p:txBody>
          <a:bodyPr/>
          <a:lstStyle/>
          <a:p>
            <a:r>
              <a:rPr lang="ru-RU" sz="2500" dirty="0"/>
              <a:t>Обеспечение гарантий социальной защиты </a:t>
            </a:r>
            <a:r>
              <a:rPr lang="ru-RU" sz="2500" dirty="0" smtClean="0"/>
              <a:t>населения:</a:t>
            </a:r>
            <a:endParaRPr lang="ru-RU" sz="2500" dirty="0"/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4227995" y="67017"/>
            <a:ext cx="68800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19" y="1131590"/>
            <a:ext cx="86409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sz="24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охрана </a:t>
            </a:r>
            <a:r>
              <a:rPr lang="ru-RU" sz="24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здоровья (включая бесплатное лечение в государственных организациях здравоохранения);;</a:t>
            </a:r>
            <a:endParaRPr kumimoji="0" lang="ru-RU" sz="2400" b="0" i="0" u="none" strike="noStrike" kern="1200" cap="none" spc="0" normalizeH="0" baseline="0" noProof="0" dirty="0" smtClean="0">
              <a:ln w="0"/>
              <a:solidFill>
                <a:srgbClr val="0A347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sz="24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получение в государственных учреждениях образования бесплатного </a:t>
            </a:r>
            <a:r>
              <a:rPr lang="ru-RU" sz="24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образования; </a:t>
            </a:r>
            <a:endParaRPr kumimoji="0" lang="ru-RU" sz="2400" b="0" i="0" u="none" strike="noStrike" kern="1200" cap="none" spc="0" normalizeH="0" baseline="0" noProof="0" dirty="0" smtClean="0">
              <a:ln w="0"/>
              <a:solidFill>
                <a:srgbClr val="0A347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sz="24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социальное обеспечение в старости, в случае болезни, инвалидности, утраты трудоспособности, потери кормильца и в других </a:t>
            </a:r>
            <a:r>
              <a:rPr lang="ru-RU" sz="24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случаях</a:t>
            </a:r>
            <a:r>
              <a:rPr kumimoji="0" lang="ru-RU" sz="2400" b="0" i="0" u="none" strike="noStrike" kern="1200" cap="none" spc="0" normalizeH="0" baseline="0" noProof="0" dirty="0" smtClean="0">
                <a:ln w="0"/>
                <a:solidFill>
                  <a:srgbClr val="0A347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sz="24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 </a:t>
            </a:r>
            <a:r>
              <a:rPr lang="ru-RU" sz="24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охват обратившихся и имеющих право на получение государственной социальной помощи граждан</a:t>
            </a:r>
            <a:r>
              <a:rPr lang="ru-RU" sz="24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kumimoji="0" lang="ru-RU" sz="2400" b="0" i="0" u="none" strike="noStrike" kern="1200" cap="none" spc="0" normalizeH="0" baseline="0" noProof="0" dirty="0">
              <a:ln w="0"/>
              <a:solidFill>
                <a:srgbClr val="0A347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671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4900125-AE74-9B40-B7E8-39AC876F37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1519" y="228599"/>
            <a:ext cx="8640960" cy="648072"/>
          </a:xfrm>
        </p:spPr>
        <p:txBody>
          <a:bodyPr/>
          <a:lstStyle/>
          <a:p>
            <a:r>
              <a:rPr lang="ru-RU" sz="2500" dirty="0" smtClean="0"/>
              <a:t>Приоритеты </a:t>
            </a:r>
            <a:r>
              <a:rPr lang="ru-RU" sz="2500" dirty="0"/>
              <a:t>развития на текущую </a:t>
            </a:r>
            <a:r>
              <a:rPr lang="ru-RU" sz="2500" dirty="0" smtClean="0"/>
              <a:t>пятилетку: </a:t>
            </a:r>
            <a:endParaRPr lang="ru-RU" sz="2500" dirty="0"/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4227995" y="67017"/>
            <a:ext cx="68800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131590"/>
            <a:ext cx="889247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sz="2000" b="1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счастливая семья </a:t>
            </a:r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укрепление традиционных семейных ценностей, </a:t>
            </a:r>
            <a:r>
              <a:rPr lang="ru-RU" sz="20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воспитании </a:t>
            </a:r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детей и молодежи, заботе о старшем поколении;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sz="2000" b="1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сильные регионы </a:t>
            </a:r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комфортные и безопасные условия жизни и труда, развитая социальная инфраструктура, высокая мобильность, инвестиции в новые эффективные производства;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sz="2000" b="1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интеллектуальная страна </a:t>
            </a:r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качественное </a:t>
            </a:r>
            <a:r>
              <a:rPr lang="ru-RU" sz="20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образование</a:t>
            </a:r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раскрытие личностного потенциала, развитие науки; создание образовательной </a:t>
            </a:r>
            <a:r>
              <a:rPr lang="ru-RU" sz="20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системы, </a:t>
            </a:r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нацеленной на воспитание гражданина, формирование его навыков и компетенций, </a:t>
            </a:r>
            <a:r>
              <a:rPr lang="ru-RU" sz="20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отвечающих </a:t>
            </a:r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потребностям экономики;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sz="2000" b="1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государство-партнер </a:t>
            </a:r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укрепление диалога и взаимного доверия между государством и обществом, государством и человеком, государством и бизнесом.</a:t>
            </a:r>
          </a:p>
        </p:txBody>
      </p:sp>
    </p:spTree>
    <p:extLst>
      <p:ext uri="{BB962C8B-B14F-4D97-AF65-F5344CB8AC3E}">
        <p14:creationId xmlns:p14="http://schemas.microsoft.com/office/powerpoint/2010/main" val="3889100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4900125-AE74-9B40-B7E8-39AC876F37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1519" y="228599"/>
            <a:ext cx="8640960" cy="648072"/>
          </a:xfrm>
        </p:spPr>
        <p:txBody>
          <a:bodyPr/>
          <a:lstStyle/>
          <a:p>
            <a:r>
              <a:rPr lang="ru-RU" sz="2500" dirty="0" smtClean="0"/>
              <a:t>План </a:t>
            </a:r>
            <a:r>
              <a:rPr lang="ru-RU" sz="2500" dirty="0"/>
              <a:t>поддержки экономики Республики </a:t>
            </a:r>
            <a:r>
              <a:rPr lang="ru-RU" sz="2500" dirty="0" smtClean="0"/>
              <a:t>Беларусь (утверждён 7 апреля 2022 г.):</a:t>
            </a:r>
            <a:endParaRPr lang="ru-RU" sz="2500" dirty="0"/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4227995" y="67017"/>
            <a:ext cx="68800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131590"/>
            <a:ext cx="889247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</a:t>
            </a:r>
            <a:r>
              <a:rPr lang="ru-RU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экспорта и расширение </a:t>
            </a:r>
            <a:r>
              <a:rPr lang="ru-RU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кредитования; </a:t>
            </a:r>
            <a:endParaRPr lang="ru-RU" dirty="0">
              <a:ln w="0"/>
              <a:solidFill>
                <a:srgbClr val="0A3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снижение таможенных пошлин для импортных </a:t>
            </a:r>
            <a:r>
              <a:rPr lang="ru-RU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товаров; </a:t>
            </a:r>
            <a:endParaRPr lang="ru-RU" dirty="0">
              <a:ln w="0"/>
              <a:solidFill>
                <a:srgbClr val="0A3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реструктуризации </a:t>
            </a:r>
            <a:r>
              <a:rPr lang="ru-RU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задолженности; </a:t>
            </a:r>
            <a:endParaRPr lang="ru-RU" dirty="0">
              <a:ln w="0"/>
              <a:solidFill>
                <a:srgbClr val="0A3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выстраивание новых </a:t>
            </a:r>
            <a:r>
              <a:rPr lang="ru-RU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транспортно-логистических цепочек;</a:t>
            </a:r>
            <a:endParaRPr lang="ru-RU" dirty="0">
              <a:ln w="0"/>
              <a:solidFill>
                <a:srgbClr val="0A3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с Российской Федерацией совместных импортозамещающих производств;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дополнительная </a:t>
            </a:r>
            <a:r>
              <a:rPr lang="ru-RU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финансовую поддержку для малых и средних </a:t>
            </a:r>
            <a:r>
              <a:rPr lang="ru-RU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предприятий;</a:t>
            </a:r>
            <a:endParaRPr lang="ru-RU" dirty="0">
              <a:ln w="0"/>
              <a:solidFill>
                <a:srgbClr val="0A3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освобождение бизнеса от административной </a:t>
            </a:r>
            <a:r>
              <a:rPr lang="ru-RU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ответственности;</a:t>
            </a:r>
            <a:endParaRPr lang="ru-RU" dirty="0">
              <a:ln w="0"/>
              <a:solidFill>
                <a:srgbClr val="0A3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организациям права на получение субсидий из ФСЗН для осуществления доплат </a:t>
            </a:r>
            <a:r>
              <a:rPr lang="ru-RU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работникам;</a:t>
            </a:r>
            <a:endParaRPr lang="ru-RU" dirty="0">
              <a:ln w="0"/>
              <a:solidFill>
                <a:srgbClr val="0A3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индексация </a:t>
            </a:r>
            <a:r>
              <a:rPr lang="ru-RU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денежных доходов, пенсий, пособий к уровню инфляции;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предоставления резидентам ПВТ доступных льгот и </a:t>
            </a:r>
            <a:r>
              <a:rPr lang="ru-RU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преференций, </a:t>
            </a:r>
            <a:r>
              <a:rPr lang="ru-RU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том числе права на отсрочку от призыва на военную службу.</a:t>
            </a:r>
            <a:endParaRPr lang="ru-RU" dirty="0">
              <a:ln w="0"/>
              <a:solidFill>
                <a:srgbClr val="0A3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850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C050E48-40E5-49AE-8B13-EE1FCB3503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0" y="0"/>
            <a:ext cx="9144000" cy="5143500"/>
          </a:xfrm>
          <a:prstGeom prst="rect">
            <a:avLst/>
          </a:prstGeom>
        </p:spPr>
      </p:pic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2" name="Текст 1">
            <a:extLst>
              <a:ext uri="{FF2B5EF4-FFF2-40B4-BE49-F238E27FC236}">
                <a16:creationId xmlns:a16="http://schemas.microsoft.com/office/drawing/2014/main" id="{04A6DE89-E052-4336-944C-D68DB30359F8}"/>
              </a:ext>
            </a:extLst>
          </p:cNvPr>
          <p:cNvSpPr txBox="1">
            <a:spLocks/>
          </p:cNvSpPr>
          <p:nvPr/>
        </p:nvSpPr>
        <p:spPr>
          <a:xfrm>
            <a:off x="539552" y="483518"/>
            <a:ext cx="8170156" cy="93610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4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C413879-EEAF-4990-8CF0-7F290088124E}"/>
              </a:ext>
            </a:extLst>
          </p:cNvPr>
          <p:cNvSpPr txBox="1"/>
          <p:nvPr/>
        </p:nvSpPr>
        <p:spPr>
          <a:xfrm>
            <a:off x="655086" y="293547"/>
            <a:ext cx="793908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sz="2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«Какие бы ни были санкции, как бы на нас ни давили, что бы с нами ни пытались сделать, мы должны предпринимать такие меры, чтобы люди этих санкций не почувствовали. По крайней мере, чтобы эти санкции и меры извне не определяли жизнь людей. Запомните: это главное»,</a:t>
            </a:r>
            <a:r>
              <a:rPr lang="ru-RU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подчеркнул Президент Беларуси </a:t>
            </a:r>
            <a:r>
              <a:rPr lang="ru-RU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А.Г.Лукашенко</a:t>
            </a:r>
            <a:r>
              <a:rPr lang="ru-RU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декабря 2021 г. на совещании по работе экономики в 2021 г. и проектах прогноза развития страны на 2022 г. </a:t>
            </a:r>
            <a:endParaRPr lang="ru-RU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Picture 4" descr="M:\Брендбук БГУ\логотипы\rus\png bel.png">
            <a:extLst>
              <a:ext uri="{FF2B5EF4-FFF2-40B4-BE49-F238E27FC236}">
                <a16:creationId xmlns:a16="http://schemas.microsoft.com/office/drawing/2014/main" id="{7817A384-8DCD-4778-A57C-F54CBBF26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4659982"/>
            <a:ext cx="1413635" cy="3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261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C050E48-40E5-49AE-8B13-EE1FCB3503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0" y="-123518"/>
            <a:ext cx="9144000" cy="5143500"/>
          </a:xfrm>
          <a:prstGeom prst="rect">
            <a:avLst/>
          </a:prstGeom>
        </p:spPr>
      </p:pic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2" name="Текст 1">
            <a:extLst>
              <a:ext uri="{FF2B5EF4-FFF2-40B4-BE49-F238E27FC236}">
                <a16:creationId xmlns:a16="http://schemas.microsoft.com/office/drawing/2014/main" id="{04A6DE89-E052-4336-944C-D68DB30359F8}"/>
              </a:ext>
            </a:extLst>
          </p:cNvPr>
          <p:cNvSpPr txBox="1">
            <a:spLocks/>
          </p:cNvSpPr>
          <p:nvPr/>
        </p:nvSpPr>
        <p:spPr>
          <a:xfrm>
            <a:off x="539552" y="483518"/>
            <a:ext cx="8170156" cy="93610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4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C413879-EEAF-4990-8CF0-7F290088124E}"/>
              </a:ext>
            </a:extLst>
          </p:cNvPr>
          <p:cNvSpPr txBox="1"/>
          <p:nvPr/>
        </p:nvSpPr>
        <p:spPr>
          <a:xfrm>
            <a:off x="355175" y="184446"/>
            <a:ext cx="826312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социально-экономического развития республики на 2021 – 2025 годы сформирована на основании положений, одобренных на VI Всебелорусском </a:t>
            </a:r>
            <a:r>
              <a:rPr lang="ru-R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народном собрании. </a:t>
            </a:r>
          </a:p>
          <a:p>
            <a:pPr indent="361950" algn="just"/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Президент Республики Беларусь </a:t>
            </a:r>
            <a:r>
              <a:rPr lang="ru-RU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А.Г.Лукашенко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выступая на 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</a:t>
            </a:r>
            <a:r>
              <a:rPr lang="ru-R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Всебелорусском народном собрании, отметил: </a:t>
            </a:r>
            <a:r>
              <a:rPr lang="ru-RU" sz="2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«Мы сделали интересы белорусов приоритетом нашей экономической политики. Социальное государство – это наш неизменный национальный бренд».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Программа социально-экономического развития страны на 2021–2025 годы направлена на продолжение и укрепление этого курса. И уже по итогам окончания первого года этой пятилетки можно отметить ряд достижений в различных отраслях. </a:t>
            </a:r>
            <a:endParaRPr lang="ru-RU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Picture 4" descr="M:\Брендбук БГУ\логотипы\rus\png bel.png">
            <a:extLst>
              <a:ext uri="{FF2B5EF4-FFF2-40B4-BE49-F238E27FC236}">
                <a16:creationId xmlns:a16="http://schemas.microsoft.com/office/drawing/2014/main" id="{7817A384-8DCD-4778-A57C-F54CBBF26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4659982"/>
            <a:ext cx="1413635" cy="3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129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4900125-AE74-9B40-B7E8-39AC876F37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1520" y="195486"/>
            <a:ext cx="8640960" cy="648072"/>
          </a:xfrm>
        </p:spPr>
        <p:txBody>
          <a:bodyPr/>
          <a:lstStyle/>
          <a:p>
            <a:r>
              <a:rPr lang="ru-RU" sz="2500" dirty="0"/>
              <a:t>Первый год пятилетки – 2021 г.</a:t>
            </a:r>
            <a:endParaRPr lang="ru-RU" sz="2500" dirty="0"/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4227995" y="67017"/>
            <a:ext cx="68800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3" y="1347614"/>
            <a:ext cx="748883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год денежные доходы населения в реальном выражении выросли на 2% (при прогнозе 1,6%), темп роста производительности труда составил 103,2% (при прогнозе 101,9%), производство промышленной продукции выросло на 6,5% (при прогнозе – 3%), ВВП увеличился на 2,3% (при прогнозе – 1,8%).</a:t>
            </a:r>
          </a:p>
          <a:p>
            <a:pPr indent="361950" algn="just"/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2021 г. сформировано рекордное положительное сальдо внешней торговли товарами и услугами – 3,8 млрд долларов США, или 5,5% к ВВП, при росте экспорта товаров и услуг на 32,5%. Рост экспортных поставок обеспечен по всем товарным позициям.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21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4900125-AE74-9B40-B7E8-39AC876F37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1520" y="195486"/>
            <a:ext cx="8640960" cy="648072"/>
          </a:xfrm>
        </p:spPr>
        <p:txBody>
          <a:bodyPr/>
          <a:lstStyle/>
          <a:p>
            <a:r>
              <a:rPr lang="ru-RU" sz="2500" dirty="0" smtClean="0"/>
              <a:t>Комплексная </a:t>
            </a:r>
            <a:r>
              <a:rPr lang="ru-RU" sz="2500" dirty="0"/>
              <a:t>программа развития электротранспорта </a:t>
            </a:r>
            <a:endParaRPr lang="ru-RU" sz="2500" dirty="0" smtClean="0"/>
          </a:p>
          <a:p>
            <a:r>
              <a:rPr lang="ru-RU" sz="2500" dirty="0" smtClean="0"/>
              <a:t>на </a:t>
            </a:r>
            <a:r>
              <a:rPr lang="ru-RU" sz="2500" dirty="0"/>
              <a:t>2021–2025 гг</a:t>
            </a:r>
            <a:r>
              <a:rPr lang="ru-RU" sz="2500" dirty="0" smtClean="0"/>
              <a:t>.</a:t>
            </a:r>
            <a:endParaRPr lang="ru-RU" sz="2500" dirty="0"/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4227995" y="67017"/>
            <a:ext cx="68800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1203598"/>
            <a:ext cx="748883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sz="22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итогам реализации мероприятий Комплексной программы, в прошлом году «БКМ Холдинг» произвел 110 электробусов, Минский автозавод – 85. Транспортными организациями республики закуплено 173 электробуса (из них 155 – с динамической зарядкой) и 8 троллейбусов. На экспорт поставлено 208 троллейбусов, 22 электробуса и 5 трамваев. Всего, с учетом экспорта, произведено и поставлено 416 единиц городского электрического пассажирского транспорта.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3693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4900125-AE74-9B40-B7E8-39AC876F37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1520" y="195486"/>
            <a:ext cx="8640960" cy="648072"/>
          </a:xfrm>
        </p:spPr>
        <p:txBody>
          <a:bodyPr/>
          <a:lstStyle/>
          <a:p>
            <a:r>
              <a:rPr lang="ru-RU" sz="2500" dirty="0"/>
              <a:t>В рамках развития области </a:t>
            </a:r>
            <a:r>
              <a:rPr lang="ru-RU" sz="2500" dirty="0" err="1"/>
              <a:t>биоиндустрии</a:t>
            </a:r>
            <a:r>
              <a:rPr lang="ru-RU" sz="2500" dirty="0"/>
              <a:t> и фармацевтики:</a:t>
            </a:r>
            <a:endParaRPr lang="ru-RU" sz="2500" dirty="0"/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4227995" y="67017"/>
            <a:ext cx="68800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1203598"/>
            <a:ext cx="74888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22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реализовывался ряд инвестиционных проектов по производству современных противоопухолевых лекарственных средств, созданию новых производств твердых лекарственных форм и лекарственных средств в форме капель, реконструкции и модернизации ряда производственных цехов и участков; </a:t>
            </a:r>
            <a:endParaRPr lang="ru-RU" sz="2200" dirty="0" smtClean="0">
              <a:ln w="0"/>
              <a:solidFill>
                <a:srgbClr val="0A3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22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 прототип белорусской вакцины против COVID-19.  </a:t>
            </a:r>
          </a:p>
        </p:txBody>
      </p:sp>
    </p:spTree>
    <p:extLst>
      <p:ext uri="{BB962C8B-B14F-4D97-AF65-F5344CB8AC3E}">
        <p14:creationId xmlns:p14="http://schemas.microsoft.com/office/powerpoint/2010/main" val="1958429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4900125-AE74-9B40-B7E8-39AC876F37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1519" y="228599"/>
            <a:ext cx="8640960" cy="648072"/>
          </a:xfrm>
        </p:spPr>
        <p:txBody>
          <a:bodyPr/>
          <a:lstStyle/>
          <a:p>
            <a:r>
              <a:rPr lang="ru-RU" sz="2500" dirty="0"/>
              <a:t>В химическом производстве:</a:t>
            </a:r>
            <a:endParaRPr lang="ru-RU" sz="2500" dirty="0"/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4227995" y="67017"/>
            <a:ext cx="68800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59" y="1131590"/>
            <a:ext cx="82809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введено в эксплуатацию </a:t>
            </a:r>
            <a:r>
              <a:rPr lang="ru-RU" sz="2000" dirty="0" err="1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Петриковское</a:t>
            </a:r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рудоуправление ОАО «</a:t>
            </a:r>
            <a:r>
              <a:rPr lang="ru-RU" sz="2000" dirty="0" err="1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Беларуськалия</a:t>
            </a:r>
            <a:r>
              <a:rPr lang="ru-RU" sz="20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ОАО «</a:t>
            </a:r>
            <a:r>
              <a:rPr lang="ru-RU" sz="2000" dirty="0" err="1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Белшина</a:t>
            </a:r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освоен выпуск новых моделей шин под брендом «</a:t>
            </a:r>
            <a:r>
              <a:rPr lang="ru-RU" sz="2000" dirty="0" err="1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Forcerra</a:t>
            </a:r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для эксплуатации на самосвалах, погрузчиках и бульдозерах</a:t>
            </a:r>
            <a:r>
              <a:rPr lang="ru-RU" sz="20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000" dirty="0">
              <a:ln w="0"/>
              <a:solidFill>
                <a:srgbClr val="0A3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ОАО «Гродно Азот» реализуется проект «Строительство азотного комплекса», направленный на полное обеспечение республики азотными удобрениями и сохранение экспортного потенциала предприятия; </a:t>
            </a:r>
            <a:endParaRPr lang="ru-RU" sz="2000" dirty="0" smtClean="0">
              <a:ln w="0"/>
              <a:solidFill>
                <a:srgbClr val="0A3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ОАО «</a:t>
            </a:r>
            <a:r>
              <a:rPr lang="ru-RU" sz="2000" dirty="0" err="1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Нафтан</a:t>
            </a:r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приступили к реализации проекта «Строительство новой этилен-пропиленовой установки на заводе «</a:t>
            </a:r>
            <a:r>
              <a:rPr lang="ru-RU" sz="2000" dirty="0" err="1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Полимир</a:t>
            </a:r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2000" dirty="0">
              <a:ln w="0"/>
              <a:solidFill>
                <a:srgbClr val="0A3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379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C050E48-40E5-49AE-8B13-EE1FCB3503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0" y="0"/>
            <a:ext cx="9144000" cy="5143500"/>
          </a:xfrm>
          <a:prstGeom prst="rect">
            <a:avLst/>
          </a:prstGeom>
        </p:spPr>
      </p:pic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2" name="Текст 1">
            <a:extLst>
              <a:ext uri="{FF2B5EF4-FFF2-40B4-BE49-F238E27FC236}">
                <a16:creationId xmlns:a16="http://schemas.microsoft.com/office/drawing/2014/main" id="{04A6DE89-E052-4336-944C-D68DB30359F8}"/>
              </a:ext>
            </a:extLst>
          </p:cNvPr>
          <p:cNvSpPr txBox="1">
            <a:spLocks/>
          </p:cNvSpPr>
          <p:nvPr/>
        </p:nvSpPr>
        <p:spPr>
          <a:xfrm>
            <a:off x="539552" y="483518"/>
            <a:ext cx="8170156" cy="93610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4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C413879-EEAF-4990-8CF0-7F290088124E}"/>
              </a:ext>
            </a:extLst>
          </p:cNvPr>
          <p:cNvSpPr txBox="1"/>
          <p:nvPr/>
        </p:nvSpPr>
        <p:spPr>
          <a:xfrm>
            <a:off x="655086" y="293547"/>
            <a:ext cx="79390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2021 г. обеспечено надежное снабжение потребителей энергоресурсами в востребованных объемах. Проведена работа по повышению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энергоэффективности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энергетической самостоятельности страны. 10 июня 2021 г. введен в эксплуатацию первый энергоблок Белорусской АЭС. В настоящее время он работает на номинальной мощности, что позволило заместить порядка 1,6 млрд. куб. м природного газа. Ввод второго энергоблока Белорусской АЭС в промышленную эксплуатацию запланирован в 1 полугодии 2022 г.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Picture 4" descr="M:\Брендбук БГУ\логотипы\rus\png bel.png">
            <a:extLst>
              <a:ext uri="{FF2B5EF4-FFF2-40B4-BE49-F238E27FC236}">
                <a16:creationId xmlns:a16="http://schemas.microsoft.com/office/drawing/2014/main" id="{7817A384-8DCD-4778-A57C-F54CBBF26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4659982"/>
            <a:ext cx="1413635" cy="3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730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4900125-AE74-9B40-B7E8-39AC876F37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1520" y="195486"/>
            <a:ext cx="8640960" cy="648072"/>
          </a:xfrm>
        </p:spPr>
        <p:txBody>
          <a:bodyPr/>
          <a:lstStyle/>
          <a:p>
            <a:r>
              <a:rPr lang="ru-RU" sz="2500" dirty="0"/>
              <a:t>Сельское хозяйство</a:t>
            </a:r>
            <a:endParaRPr lang="ru-RU" sz="2500" dirty="0"/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4227995" y="67017"/>
            <a:ext cx="68800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1203598"/>
            <a:ext cx="828092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/>
            <a:r>
              <a:rPr lang="ru-RU" sz="22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Беларусь в полном объеме обеспечена продуктами питания. Уровень собственного сельскохозяйственного производства по основным видам продукции превышает потребности внутреннего рынка: по молоку – в 2,6 раза, мясу – в 1,4 раза, яйцу – в 1,3 раза, – что позволило обеспечить экспорт данной продукции в размере 16,7% от общего экспорта страны. </a:t>
            </a:r>
            <a:endParaRPr lang="ru-RU" sz="2200" dirty="0" smtClean="0">
              <a:ln w="0"/>
              <a:solidFill>
                <a:srgbClr val="0A3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361950" algn="just"/>
            <a:r>
              <a:rPr lang="ru-RU" sz="22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</a:t>
            </a:r>
            <a:r>
              <a:rPr lang="ru-RU" sz="22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касается пшеничной муки, зерна для ее производства, то их текущие запасы составляют около 120 тыс. т, и этих ресурсов достаточно до поступления нового урожая пшеницы.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1662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4900125-AE74-9B40-B7E8-39AC876F37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1520" y="195486"/>
            <a:ext cx="8640960" cy="648072"/>
          </a:xfrm>
        </p:spPr>
        <p:txBody>
          <a:bodyPr/>
          <a:lstStyle/>
          <a:p>
            <a:r>
              <a:rPr lang="ru-RU" sz="2500" dirty="0"/>
              <a:t>Транспортный комплекс</a:t>
            </a:r>
            <a:endParaRPr lang="ru-RU" sz="2500" dirty="0"/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4227995" y="67017"/>
            <a:ext cx="68800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1203598"/>
            <a:ext cx="828092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/>
            <a:r>
              <a:rPr lang="ru-RU" sz="22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итогам работы за 2021 г. основные показатели развития транспортного комплекса имеют положительную динамику. Выполнен ключевой показатель – экспорт транспортных услуг. В 2021 г. объем экспорта транспортных услуг был самым высоким в истории суверенной республики – 4,3 млрд. долл</a:t>
            </a:r>
            <a:r>
              <a:rPr lang="ru-RU" sz="22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indent="361950" algn="just"/>
            <a:r>
              <a:rPr lang="ru-RU" sz="22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авиационной отрасли сформирована программа полетов на 2022 г., отвечающая реальному спросу. Карта полетов по состоянию на март 2022 г. включает в себя 8 государств и 14 </a:t>
            </a:r>
            <a:r>
              <a:rPr lang="ru-RU" sz="22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аэропортов.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04517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5128</TotalTime>
  <Words>1204</Words>
  <Application>Microsoft Office PowerPoint</Application>
  <PresentationFormat>Экран (16:9)</PresentationFormat>
  <Paragraphs>99</Paragraphs>
  <Slides>16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Aharoni</vt:lpstr>
      <vt:lpstr>Arial</vt:lpstr>
      <vt:lpstr>Calibri</vt:lpstr>
      <vt:lpstr>Times New Roman</vt:lpstr>
      <vt:lpstr>Wingdings</vt:lpstr>
      <vt:lpstr>Тема Office</vt:lpstr>
      <vt:lpstr> ЕДИНЫЙ ДЕНЬ ИНФОРМИРОВАНИЯ  «ОСНОВНЫЕ ЭКОНОМИЧЕСКИЕ ДОСТИЖЕНИЯ  ПЕРВОГО ГОДА ПЯТИЛЕТКИ В КОНТЕКСТЕ РЕШЕНИЙ  VI ВСЕБЕЛОРУССКОГО НАРОДНОГО СОБРАНИЯ»   апрель 2022 г.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uchebn</dc:creator>
  <cp:lastModifiedBy>Gerasimchik Natalia V.</cp:lastModifiedBy>
  <cp:revision>326</cp:revision>
  <cp:lastPrinted>2020-02-28T05:49:51Z</cp:lastPrinted>
  <dcterms:created xsi:type="dcterms:W3CDTF">2020-01-16T07:07:12Z</dcterms:created>
  <dcterms:modified xsi:type="dcterms:W3CDTF">2022-04-19T11:34:41Z</dcterms:modified>
</cp:coreProperties>
</file>