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92" r:id="rId3"/>
    <p:sldId id="543" r:id="rId4"/>
    <p:sldId id="550" r:id="rId5"/>
    <p:sldId id="551" r:id="rId6"/>
    <p:sldId id="559" r:id="rId7"/>
    <p:sldId id="561" r:id="rId8"/>
    <p:sldId id="560" r:id="rId9"/>
    <p:sldId id="562" r:id="rId10"/>
    <p:sldId id="563" r:id="rId11"/>
    <p:sldId id="564" r:id="rId12"/>
    <p:sldId id="565" r:id="rId13"/>
    <p:sldId id="566" r:id="rId14"/>
    <p:sldId id="567" r:id="rId15"/>
    <p:sldId id="569" r:id="rId16"/>
    <p:sldId id="538" r:id="rId17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6826" autoAdjust="0"/>
  </p:normalViewPr>
  <p:slideViewPr>
    <p:cSldViewPr>
      <p:cViewPr varScale="1">
        <p:scale>
          <a:sx n="100" d="100"/>
          <a:sy n="100" d="100"/>
        </p:scale>
        <p:origin x="954" y="72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4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80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6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0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8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1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5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0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2/15/2022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15566"/>
            <a:ext cx="5184576" cy="42279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u="sng" dirty="0" smtClean="0"/>
              <a:t>ЕДИНЫЙ ДЕНЬ ИНФОРМИРОВАНИЯ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/>
              <a:t>«КЛЮЧЕВЫЕ АСПЕКТЫ ПОСЛАНИЯ </a:t>
            </a:r>
            <a:br>
              <a:rPr lang="ru-RU" sz="2200" b="1" dirty="0"/>
            </a:br>
            <a:r>
              <a:rPr lang="ru-RU" sz="2200" b="1" dirty="0"/>
              <a:t>ПРЕЗИДЕНТА РЕСПУБЛИКИ БЕЛАРУСЬ А.Г.ЛУКАШЕНКО БЕЛОРУССКОМУ НАРОДУ И НАЦИОНАЛЬНОМУ СОБРАНИЮ </a:t>
            </a:r>
            <a:br>
              <a:rPr lang="ru-RU" sz="2200" b="1" dirty="0"/>
            </a:br>
            <a:r>
              <a:rPr lang="ru-RU" sz="2200" b="1" dirty="0"/>
              <a:t>РЕСПУБЛИКИ </a:t>
            </a:r>
            <a:r>
              <a:rPr lang="ru-RU" sz="2200" b="1" dirty="0" smtClean="0"/>
              <a:t>БЕЛАРУСЬ»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en-US" sz="2200" b="1" dirty="0" smtClean="0">
                <a:cs typeface="Aharoni" pitchFamily="2" charset="-79"/>
              </a:rPr>
              <a:t/>
            </a:r>
            <a:br>
              <a:rPr lang="en-US" sz="2200" b="1" dirty="0" smtClean="0">
                <a:cs typeface="Aharoni" pitchFamily="2" charset="-79"/>
              </a:rPr>
            </a:br>
            <a:r>
              <a:rPr lang="ru-RU" sz="2200" b="1" dirty="0" smtClean="0">
                <a:cs typeface="Aharoni" pitchFamily="2" charset="-79"/>
              </a:rPr>
              <a:t/>
            </a:r>
            <a:br>
              <a:rPr lang="ru-RU" sz="2200" b="1" dirty="0" smtClean="0">
                <a:cs typeface="Aharoni" pitchFamily="2" charset="-79"/>
              </a:rPr>
            </a:br>
            <a:r>
              <a:rPr lang="ru-RU" sz="1800" b="1" i="1" dirty="0" smtClean="0"/>
              <a:t>февраль </a:t>
            </a:r>
            <a:r>
              <a:rPr lang="ru-RU" sz="1800" b="1" i="1" dirty="0"/>
              <a:t>2022 г.</a:t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 молодёжи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552" y="1131590"/>
            <a:ext cx="83368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Молодёжь должна двигать страну вперед, но при этом опираться на опыт старших поколений и традиции.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молодежь разделяет ценности старших, но живет уже в другой сфере – цифровой. Стремится к прагматичным целям, быстрому профессиональному росту, готова интенсивно работать и развиваться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1950" algn="just"/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«Результат приходит через напряженный труд. Легкого хлеба не </a:t>
            </a:r>
            <a:r>
              <a:rPr lang="ru-RU" sz="20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бывает. Ждем </a:t>
            </a:r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молодежи твердости, дерзости и самоотдачи во имя общего блага. Мы создали государство, удержали его, приумножили полученное наследие. Миссия молодых – сохранить его и придать стране импульс». </a:t>
            </a:r>
          </a:p>
        </p:txBody>
      </p:sp>
    </p:spTree>
    <p:extLst>
      <p:ext uri="{BB962C8B-B14F-4D97-AF65-F5344CB8AC3E}">
        <p14:creationId xmlns:p14="http://schemas.microsoft.com/office/powerpoint/2010/main" val="391631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528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Социальная политика государства построена на простых и понятных принципах: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275607"/>
            <a:ext cx="7704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справедливость;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ответственность;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забота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 социальной политики будущего Президент видит в обеспечении демографической безопасности. 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6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Экономика: направления и перспективы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552" y="1131590"/>
            <a:ext cx="83368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сильной экономики не будет Беларуси как самостоятельного государства. Мы превзошли плановые показатели 2021 года по ВВП, достигли небывалого за 10 лет темпа роста производства (107%). Оживление мировой экономики породило огромный спрос на белорусские товары. Отечественные предприятия воспользовались такой внешней конъюнктурой, получив хорошие финансовые результаты и практически полностью разгрузив склады. В целом было получено более 16 млрд рублей только чистой прибыли.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Послания Глава государства поставил задачу сохранить текущую динамику, невзирая на санкции.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4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 строительстве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552" y="1635646"/>
            <a:ext cx="83368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задача – уходить от чрезмерного строительства жилья в столице. Необходимо создание стимулов, чтобы люди стремились жить не только в Минске, а по всей стране. Для этого нужно сделать так, чтобы стандарт качества жизни шел именно из районных центров, маленьких поселков, </a:t>
            </a:r>
            <a:r>
              <a:rPr lang="ru-RU" sz="2400" dirty="0" err="1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агрогородков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1950" algn="just"/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6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 дорогах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552" y="1059582"/>
            <a:ext cx="8336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 – выполнить Программу «Дороги Беларуси»: отремонтировать и построить за пятилетку не менее 7 тыс. км местных и 5 тыс. км республиканских дорог.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прошлом году выполнены реконструкция и ремонт на 750 км республиканских дорог и более 1300 км местных, введены в эксплуатацию участки ряда автомобильных дорог, отремонтировано 46 дорожных сооружений на республиканских автомобильных дорогах. Ведутся строительство Юго-западного обхода Могилева, реконструкция моста через Западную Двину на подъезде к Новополоцку и еще 13 крупных мостовых сооружений.</a:t>
            </a:r>
          </a:p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белорусский лидер обратил внимание на то, что состояние всех мостовых сооружений должно быть на постоянном контроле.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4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32" y="280944"/>
            <a:ext cx="8640960" cy="648072"/>
          </a:xfrm>
        </p:spPr>
        <p:txBody>
          <a:bodyPr/>
          <a:lstStyle/>
          <a:p>
            <a:r>
              <a:rPr lang="ru-RU" sz="2500" dirty="0" smtClean="0"/>
              <a:t>Внешнеэкономическая политика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09934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 номер один для нас – Россия, с которой последовательно движемся по пути экономической интеграции. Беларусь нужна России настолько, насколько Россия нужна нам</a:t>
            </a:r>
            <a:r>
              <a:rPr lang="ru-RU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buFont typeface="Wingdings" pitchFamily="2" charset="2"/>
              <a:buChar char="v"/>
            </a:pPr>
            <a:endParaRPr lang="ru-RU" b="1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ажнейшим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фактором сотрудничества в Азии остается дружба с Китаем. Беларусь также нацелена на укрепление политических и экономических связей с другими государствами Азии, Ближнего Востока, африканскими государствами, Латинской Америкой с акцентом на эффективную экономическую дипломатию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Беларусь готова сотрудничать с Западом, но только если он сам хочет развивать отношения, не нарушая суверенитет нашей страны и не заставляя выбирать между ним и Россией. </a:t>
            </a:r>
          </a:p>
          <a:p>
            <a:pPr algn="just"/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34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29356" y="771550"/>
            <a:ext cx="7939088" cy="390643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629356" y="429552"/>
            <a:ext cx="7992888" cy="4230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>
              <a:tabLst>
                <a:tab pos="361950" algn="l"/>
              </a:tabLst>
            </a:pPr>
            <a:r>
              <a:rPr lang="ru-RU" sz="2200" b="1" dirty="0"/>
              <a:t>«Я горжусь всеми вами! Не только сидящими в этом зале, но вами прежде всего, вы – лучшие. Вы элита нашей страны. Белорусы преодолели брошенные вызовы, стали сильнее, мудрее. Поняли: сила в единстве и нам есть за что бороться и есть что терять, – подчеркнул Глава государства.</a:t>
            </a:r>
          </a:p>
          <a:p>
            <a:pPr indent="361950">
              <a:tabLst>
                <a:tab pos="361950" algn="l"/>
              </a:tabLst>
            </a:pPr>
            <a:r>
              <a:rPr lang="ru-RU" sz="2200" b="1" dirty="0"/>
              <a:t>«Мы сбережем и приумножим материальное и духовное наследие поколений, передадим потомкам суверенное и независимое государство, наш общий дом, где они всегда будут чувствовать себя в безопасности и комфорте. Это и есть наш путь! И правда (а в ней сила) – на нашей стороне!» – подытожил Президент.</a:t>
            </a:r>
          </a:p>
          <a:p>
            <a:pPr indent="361950">
              <a:tabLst>
                <a:tab pos="361950" algn="l"/>
              </a:tabLst>
            </a:pPr>
            <a:endParaRPr lang="ru-RU" sz="2200" dirty="0" smtClean="0"/>
          </a:p>
          <a:p>
            <a:pPr indent="361950">
              <a:tabLst>
                <a:tab pos="361950" algn="l"/>
              </a:tabLst>
            </a:pPr>
            <a:r>
              <a:rPr lang="ru-RU" sz="2200" dirty="0" smtClean="0"/>
              <a:t>«</a:t>
            </a:r>
            <a:endParaRPr lang="ru-RU" sz="2200" dirty="0"/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655086" y="293547"/>
            <a:ext cx="7939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января 2022 г. Президент Республики Беларусь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обратился с ежегодным Посланием к белорусскому народу и Национальному собранию Республики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Белорусский лидер подчеркнул, что это новая традиция, формат будущих обращений Президента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не к Парламенту, а к Всебелорусскому народному собранию.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Три вопроса Главы государства к белорусскому народу: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347614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«готовы ли вы, белорусы, платить за собственную оборону, за собственное государство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«готовы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граждане платить за суверенитет и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независимость?» 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«готовы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граждане быть инициативными и работать на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себя?»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00818"/>
            <a:ext cx="8640960" cy="648072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prstClr val="white"/>
                </a:solidFill>
              </a:rPr>
              <a:t>Основные тематические блоки Послания: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635646"/>
            <a:ext cx="748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обстановка в мире и вокруг Беларуси;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Конституция, политическое будущее Беларуси;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социальная политика государства;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экономика: направления и перспективы;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агропромышленный комплекс;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внешнеэкономическая политика.</a:t>
            </a:r>
          </a:p>
          <a:p>
            <a:pPr algn="just">
              <a:buFont typeface="Wingdings" pitchFamily="2" charset="2"/>
              <a:buChar char="v"/>
            </a:pP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Обстановка в мире и вокруг Беларуси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275607"/>
            <a:ext cx="77048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«Мир – это абсолютная ценность для белорусов, важнейшая, мировоззренческая. И для его сохранения нам всем необходимо приложить колоссальные усилия</a:t>
            </a:r>
            <a:r>
              <a:rPr lang="ru-RU" sz="20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способна эффективно противостоять агрессии, только если она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монолитна;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 вывести на качественно новый уровень систему обеспечения национальной безопасности, особенно в сфере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нужно более активно взаимодействовать с Россией и другими союзниками. 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5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 санкциях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1" y="1275607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мировая тенденция, тренд, фактически технология глобальной экспансии. Санкции – традиционная практика мирового монополиста: США и их союзника – Европейского союза. Сегодня полмира охвачено их санкциями. Атакуя нас, пробуют выдавить с рынка наши флагманы промышленности. </a:t>
            </a:r>
            <a:endParaRPr lang="ru-RU" sz="2000" b="1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</a:t>
            </a:r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таких действий категорична: санкции – это инквизиция нашего времени, неприкрытое нарушение норм международного права</a:t>
            </a:r>
            <a:r>
              <a:rPr lang="ru-RU" sz="20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indent="361950" algn="just"/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государство сделает все, чтобы люди не ощутили негативных последствий внешнего давления.</a:t>
            </a: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 пандемии и её последствиях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39" y="1059582"/>
            <a:ext cx="82809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задача,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стоит перед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врачами и системой здравоохранения в целом, – сохранение жизни людей. 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продолжительности жизни будет выведена на новый уровень ранняя диагностика заболеваний. 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2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белорусу будет предоставлен минимум один свободный от работы день в году для комплексного амбулаторного обследования. Соответствующие изменения в законодательство подготовлены</a:t>
            </a:r>
            <a:r>
              <a:rPr lang="ru-RU" sz="22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200" b="1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2400" dirty="0" smtClean="0"/>
          </a:p>
          <a:p>
            <a:pPr indent="361950" algn="just"/>
            <a:endParaRPr lang="ru-RU" sz="2400" dirty="0" smtClean="0"/>
          </a:p>
          <a:p>
            <a:pPr indent="36195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310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Об исторической памяти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562" y="1275606"/>
            <a:ext cx="8336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государства отметил важность и актуальность инициативы Генеральной прокуратуры по масштабному расследованию преступлений против белорусского народа. Сегодня обнаруживаются новые факты гитлеровской оккупации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1950" algn="just"/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будем добиваться признания и осуждения геноцида белорусского народа на международном </a:t>
            </a:r>
            <a:r>
              <a:rPr lang="ru-RU" sz="20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уровне.</a:t>
            </a:r>
          </a:p>
          <a:p>
            <a:pPr indent="361950" algn="just"/>
            <a:r>
              <a:rPr lang="ru-RU" sz="20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</a:t>
            </a:r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ценностей – историческая память. В сложнейших условиях закалились наши многовековые духовно-нравственные ориентиры, сформировался настоящий белорусский характер</a:t>
            </a:r>
            <a:r>
              <a:rPr lang="ru-RU" sz="2000" b="1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2000" b="1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6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Новая Конституция. Политическое будущее Беларуси.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562" y="1275606"/>
            <a:ext cx="8336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Обновленная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создаст правовые основы для повышения устойчивости и эффективности работы органов власти и управления, поставит точку в дискуссиях о форме правления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 субъектом политики станет Всебелорусское народное собрание. Это будет высший представительный орган в стране, который совместит в себе традиции лучших практик белорусского народовластия.</a:t>
            </a:r>
          </a:p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пояснил Глава государства, состав Всебелорусского народного собрания будет максимально отражать мнение различных слоев населения. Там будет около 1,2 тыс. человек, которые будут работать не на постоянной основе.</a:t>
            </a:r>
          </a:p>
          <a:p>
            <a:pPr indent="361950" algn="just"/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08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</TotalTime>
  <Words>1112</Words>
  <Application>Microsoft Office PowerPoint</Application>
  <PresentationFormat>Экран (16:9)</PresentationFormat>
  <Paragraphs>109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«КЛЮЧЕВЫЕ АСПЕКТЫ ПОСЛАНИЯ  ПРЕЗИДЕНТА РЕСПУБЛИКИ БЕЛАРУСЬ А.Г.ЛУКАШЕНКО БЕЛОРУССКОМУ НАРОДУ И НАЦИОНАЛЬНОМУ СОБРАНИЮ  РЕСПУБЛИКИ БЕЛАРУСЬ»   февраль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293</cp:revision>
  <cp:lastPrinted>2020-02-28T05:49:51Z</cp:lastPrinted>
  <dcterms:created xsi:type="dcterms:W3CDTF">2020-01-16T07:07:12Z</dcterms:created>
  <dcterms:modified xsi:type="dcterms:W3CDTF">2022-02-15T14:01:54Z</dcterms:modified>
</cp:coreProperties>
</file>