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92" r:id="rId3"/>
    <p:sldId id="543" r:id="rId4"/>
    <p:sldId id="550" r:id="rId5"/>
    <p:sldId id="551" r:id="rId6"/>
    <p:sldId id="538" r:id="rId7"/>
    <p:sldId id="552" r:id="rId8"/>
    <p:sldId id="540" r:id="rId9"/>
    <p:sldId id="553" r:id="rId10"/>
    <p:sldId id="541" r:id="rId11"/>
    <p:sldId id="554" r:id="rId12"/>
    <p:sldId id="555" r:id="rId13"/>
    <p:sldId id="557" r:id="rId14"/>
    <p:sldId id="558" r:id="rId15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86826" autoAdjust="0"/>
  </p:normalViewPr>
  <p:slideViewPr>
    <p:cSldViewPr>
      <p:cViewPr varScale="1">
        <p:scale>
          <a:sx n="61" d="100"/>
          <a:sy n="61" d="100"/>
        </p:scale>
        <p:origin x="43" y="43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9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0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0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4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899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2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8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1/20/2022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71092"/>
            <a:ext cx="4608512" cy="3672408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ru-RU" sz="2000" b="1" i="1" dirty="0"/>
            </a:br>
            <a:r>
              <a:rPr lang="ru-RU" sz="2000" b="1" u="sng" dirty="0"/>
              <a:t>ЕДИНЫЙ ДЕНЬ ИНФОРМИРОВАНИЯ</a:t>
            </a:r>
            <a:br>
              <a:rPr lang="ru-RU" sz="2000" dirty="0"/>
            </a:br>
            <a:br>
              <a:rPr lang="ru-RU" sz="2000" dirty="0"/>
            </a:br>
            <a:r>
              <a:rPr lang="ru-RU" sz="2200" b="1" dirty="0"/>
              <a:t>«КОНСТИТУЦИЯ РЕСПУБЛИКИ БЕЛАРУСЬ КАК ОСНОВА ЕДИНСТВА НАЦИИ И СОХРАНЕНИЯ ИСТОРИЧЕСКОЙ ПАМЯТИ НАРОДА»</a:t>
            </a:r>
            <a:r>
              <a:rPr lang="ru-RU" sz="2200" b="1" dirty="0">
                <a:cs typeface="Aharoni" pitchFamily="2" charset="-79"/>
              </a:rPr>
              <a:t> </a:t>
            </a:r>
            <a:br>
              <a:rPr lang="en-US" sz="2200" b="1" dirty="0">
                <a:cs typeface="Aharoni" pitchFamily="2" charset="-79"/>
              </a:rPr>
            </a:br>
            <a:br>
              <a:rPr lang="ru-RU" sz="2200" b="1" dirty="0">
                <a:cs typeface="Aharoni" pitchFamily="2" charset="-79"/>
              </a:rPr>
            </a:br>
            <a:r>
              <a:rPr lang="ru-RU" sz="1800" b="1" i="1" dirty="0"/>
              <a:t>январь 2022 г.</a:t>
            </a:r>
            <a:br>
              <a:rPr lang="ru-RU" sz="1800" b="1" i="1" dirty="0"/>
            </a:b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123478"/>
            <a:ext cx="8640960" cy="828093"/>
          </a:xfrm>
        </p:spPr>
        <p:txBody>
          <a:bodyPr/>
          <a:lstStyle/>
          <a:p>
            <a:r>
              <a:rPr lang="ru-RU" sz="2500" dirty="0"/>
              <a:t>Священная задача белорусского народа – не допустить пересмотра итогов Великой Отечественной войны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572" y="1203598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помнить, что нацистская агрессия отняла у советского народа 27 миллионов жизней, а у Беларуси – жизнь почти каждого третьего жителя.</a:t>
            </a:r>
          </a:p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Важно, чтобы подрастающие поколения знали правдивую информацию о той страшной войне, роли Советского Союза, который внес решающий вклад в Великую Победу во имя мира на земле.</a:t>
            </a:r>
          </a:p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мы должны, прежде всего, смотреть на историю взглядом своего народа, через призму своей государственности.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Защита исторической памяти в Республике Беларусь:</a:t>
            </a: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3529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мая 2021 г. принят Закон Республики Беларусь № 103-З «О недопущении реабилитации нацизма»;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января 2022 г. Президентом Республики Беларусь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подписан Закон «О геноциде белорусского народа»;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Генеральная прокуратура Республики Беларусь ведет следствие по геноциду белорусского народа в годы Великой Отечественной войны и в послевоенный период, когда на нашей территории действовали националистические формирования.</a:t>
            </a: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25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100578"/>
            <a:ext cx="8640960" cy="6480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Система патриотического воспитания и сохранения исторической памяти в Республике Беларусь:</a:t>
            </a: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131590"/>
            <a:ext cx="8640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целостного восприятия истории Беларуси в учебных материалах, художественной и научно-популярной литературе, телепередачах, кино- и анимационных фильмах, особенно в интернет-пространстве;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организацию на системной основе экскурсий детей и молодежи в музеи и знаковые мемориальные комплексы, а также «звездных походов» по памятным историческим местам;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усиление преподавания социально-гуманитарных дисциплин, способствующих формированию патриотизма и гражданственности молодежи;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введение во всех ВУЗах спецкурса «Великая Отечественная война советского народа (в контексте Второй мировой войны)»;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идеологической и профессиональной подготовки студентов, которые по итогам обучения получат право преподавать историю в школах.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06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123478"/>
            <a:ext cx="8640960" cy="828093"/>
          </a:xfrm>
        </p:spPr>
        <p:txBody>
          <a:bodyPr/>
          <a:lstStyle/>
          <a:p>
            <a:r>
              <a:rPr lang="ru-RU" sz="2500" dirty="0"/>
              <a:t>Проявление патриотизма – долг каждого гражданина Республики Беларусь 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83968" y="247920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11" y="1076013"/>
            <a:ext cx="896448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патриотического воспитания населения Республики Беларусь на 2022–2025 годы ориентирована на представителей всех слоев белорусского общества и возрастных групп населения Республики Беларусь.</a:t>
            </a:r>
          </a:p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роль в воспитании патриотизма отводится семье.</a:t>
            </a:r>
          </a:p>
          <a:p>
            <a:pPr indent="447675" algn="just"/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Программы является формирование национальной идентичности на основе единых ценностей (стремление к мирной и независимой созидательной жизни, справедливость, единство, развитие), гордости за собственную страну, ее историю и культуру, достижения в экономике, науке и спорте, готовности к защите независимости Республики Беларусь. </a:t>
            </a:r>
          </a:p>
          <a:p>
            <a:pPr indent="447675" algn="just"/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7675" algn="just"/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2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512" y="123478"/>
            <a:ext cx="8640960" cy="828093"/>
          </a:xfrm>
        </p:spPr>
        <p:txBody>
          <a:bodyPr/>
          <a:lstStyle/>
          <a:p>
            <a:r>
              <a:rPr lang="ru-RU" sz="2500" dirty="0"/>
              <a:t>Знаковые даты для Беларуси в Год исторической памяти: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79512" y="132504"/>
            <a:ext cx="79208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11" y="1076013"/>
            <a:ext cx="89644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1160 лет с момента первого летописного упоминания Полоцка;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лет Белорусской православной церкви;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955-летие Минска;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505 лет с даты публикации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Ф.Скориной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первой восточнославянской печатной книги;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 лет Отечественной войны 1812 г.;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лет со дня рождения Янки Купалы и </a:t>
            </a:r>
            <a:r>
              <a:rPr lang="ru-RU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Якуба</a:t>
            </a: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Коласа;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лет со дня рождения писателя Дмитрия Жилуновича, который был первым председателем правительства Советской Беларуси;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лет – со дня рождения Максима Танка;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100-летие со дня образования своей предтечи – Института белорусской культуры – будет отмечать Национальная академия наук Беларуси;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лет со дня образования Союза Советских Социалистических Республик.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8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29356" y="540205"/>
            <a:ext cx="7939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Знаковым событием прошлого года стало утверждение нового государственного праздника – </a:t>
            </a:r>
            <a:r>
              <a:rPr lang="ru-RU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народного единства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ставшего одним из символов восстановления исторической справедливости и укрепления белорусского национального государства.</a:t>
            </a:r>
          </a:p>
          <a:p>
            <a:pPr indent="361950"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этой связи глубоко символично, что нынешний 2022 г. в Беларуси стал </a:t>
            </a:r>
            <a:r>
              <a:rPr lang="ru-RU" sz="2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Годом исторической памяти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Соответствующее решение Глава государства утвердил Указом № 1 от 1 января 2022 г. в целях формирования объективного отношения общества к историческому прошлому, сохранения и укрепления единства белорусского народа.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Обстоятельства, побуждающие к совершенствованию норм Основного Закона:</a:t>
            </a: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347614"/>
            <a:ext cx="748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стремительное развитие всех сфер белорусского общества;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осознания белорусами ценности национального суверенитета;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динамика геополитической ситуации;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объективная трансформация общественно-политических и экономических процессов.</a:t>
            </a:r>
          </a:p>
          <a:p>
            <a:pPr algn="just">
              <a:buFont typeface="Wingdings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81528"/>
            <a:ext cx="8640960" cy="6480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Негативные тенденции глобализации современного мира – это </a:t>
            </a:r>
            <a:r>
              <a:rPr lang="ru-RU" sz="2400" b="1" dirty="0">
                <a:solidFill>
                  <a:prstClr val="white"/>
                </a:solidFill>
              </a:rPr>
              <a:t>ОБЕСЦЕНИВАНИЕ</a:t>
            </a:r>
            <a:r>
              <a:rPr lang="ru-RU" sz="2400" dirty="0">
                <a:solidFill>
                  <a:prstClr val="white"/>
                </a:solidFill>
              </a:rPr>
              <a:t>:</a:t>
            </a: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635646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национальных суверенитетов;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традиционных ценностей;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семьи, брака, отношений мужчины и женщины;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национальных культур;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духовно-исторического наследия.</a:t>
            </a:r>
          </a:p>
          <a:p>
            <a:pPr algn="just">
              <a:buFont typeface="Wingdings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Предложения в Конституцию, направленные на сохранение исторической правды и памяти:</a:t>
            </a: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471831"/>
            <a:ext cx="748883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«государство обеспечивает сохранение исторической правды и памяти о героическом подвиге белорусского народа в годы Великой Отечественной войны» (ст. 15);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«проявление патриотизма, сохранение исторической памяти о героическом прошлом белорусского народа являются долгом каждого гражданина Республики Беларусь» (ст.54).</a:t>
            </a:r>
          </a:p>
          <a:p>
            <a:pPr algn="just">
              <a:buFont typeface="Wingdings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52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29356" y="771550"/>
            <a:ext cx="7939088" cy="390643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629356" y="429552"/>
            <a:ext cx="7992888" cy="4230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>
              <a:tabLst>
                <a:tab pos="361950" algn="l"/>
              </a:tabLst>
            </a:pPr>
            <a:r>
              <a:rPr lang="ru-RU" sz="2200" dirty="0"/>
              <a:t>Начало формирования белорусской государственности было положено с возникновением Полоцкого и </a:t>
            </a:r>
            <a:r>
              <a:rPr lang="ru-RU" sz="2200" dirty="0" err="1"/>
              <a:t>Туровского</a:t>
            </a:r>
            <a:r>
              <a:rPr lang="ru-RU" sz="2200" dirty="0"/>
              <a:t> княжеств, Киевской Руси.</a:t>
            </a:r>
          </a:p>
          <a:p>
            <a:pPr indent="361950">
              <a:tabLst>
                <a:tab pos="361950" algn="l"/>
              </a:tabLst>
            </a:pPr>
            <a:r>
              <a:rPr lang="ru-RU" sz="2200" dirty="0"/>
              <a:t>Данные княжества являлись государственными образованиями, во главе которых находился князь. Вместе с тем в их политической жизни большое значение играло вече – народный сход, собрание. Оно осуществляло контроль за действиями князя, приглашало его на трон и в случае значительных неудач могло лишить его власти. Данная форма народовластия стала прообразом Всебелорусского народного собрания в истории современной Беларуси. 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29356" y="771550"/>
            <a:ext cx="7939088" cy="390643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255713" y="306034"/>
            <a:ext cx="8758450" cy="42304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61950">
              <a:tabLst>
                <a:tab pos="361950" algn="l"/>
              </a:tabLst>
            </a:pPr>
            <a:r>
              <a:rPr lang="ru-RU" sz="2200" dirty="0"/>
              <a:t>Белорусская национальная государственность была реализована на советской правовой основе. Созданная в январе 1919 г. Социалистическая Советская Республика Беларуси (ССРБ) стала </a:t>
            </a:r>
            <a:r>
              <a:rPr lang="ru-RU" sz="2200" b="1" u="sng" dirty="0"/>
              <a:t>реальным белорусским государством. </a:t>
            </a:r>
          </a:p>
          <a:p>
            <a:pPr indent="361950">
              <a:tabLst>
                <a:tab pos="361950" algn="l"/>
              </a:tabLst>
            </a:pPr>
            <a:r>
              <a:rPr lang="ru-RU" sz="2200" dirty="0"/>
              <a:t>Создание в декабре 1922 г. Союза Советских Социалистических Республик, одним из основателей которого являлась ССРБ, стало судьбоносным этапом национально-государственного строительства. </a:t>
            </a:r>
          </a:p>
          <a:p>
            <a:pPr indent="361950">
              <a:tabLst>
                <a:tab pos="361950" algn="l"/>
              </a:tabLst>
            </a:pPr>
            <a:r>
              <a:rPr lang="ru-RU" sz="2200" dirty="0"/>
              <a:t>Важнейшим событием стало воссоединение Западной Беларуси с БССР осенью 1939 г. Этот акт исторической справедливости в полной мере отвечал национальным интересам белорусов, укрепил белорусскую государственность.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8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3611" y="123478"/>
            <a:ext cx="8712968" cy="720079"/>
          </a:xfrm>
        </p:spPr>
        <p:txBody>
          <a:bodyPr/>
          <a:lstStyle/>
          <a:p>
            <a:r>
              <a:rPr lang="ru-RU" sz="2400" dirty="0"/>
              <a:t>Память об исторической правде о Великой Отечественной войне – гарант сохранения будущего страны</a:t>
            </a:r>
          </a:p>
          <a:p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36A87F-48BB-1F41-AD3E-684C8B6A3CDF}"/>
              </a:ext>
            </a:extLst>
          </p:cNvPr>
          <p:cNvSpPr/>
          <p:nvPr/>
        </p:nvSpPr>
        <p:spPr>
          <a:xfrm>
            <a:off x="683567" y="3075806"/>
            <a:ext cx="77768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9582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проекте изменений и дополнений Конституции Республики Беларусь четко прописывается обязанность государства сохранять историческую правду и память о героическом подвиге белорусского народа в годы Великой Отечественной войны. Это связано с тем, что в современном мире именно события Второй мировой, Великой Отечественной войны особенно сильно подвергаются попыткам искажения и фальсификации. </a:t>
            </a:r>
          </a:p>
          <a:p>
            <a:pPr indent="361950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нашим гражданам, в особенности молодежи, пытаются навязать фальшивые исторические нарративы, поставить под внешнее управление нашу страну и народ. Причем чем меньше остается участников войны, тем агрессивнее становится эта тенденция.</a:t>
            </a:r>
          </a:p>
          <a:p>
            <a:pPr indent="361950" algn="just"/>
            <a:r>
              <a:rPr lang="ru-RU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сентября 2019 г., Европарламент принял резолюцию, в которой назвал договор о ненападении между Германией и СССР от 23 августа 1939 г. причиной начала Второй мировой войны. Тем самым фальсификация истории на Западе была выведена на принципиально новый уровень. </a:t>
            </a:r>
          </a:p>
          <a:p>
            <a:pPr indent="361950" algn="just"/>
            <a:endParaRPr lang="ru-RU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История Великой Отечественной войны в Республике Беларусь:</a:t>
            </a:r>
          </a:p>
          <a:p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03598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сотни художественных произведений и кинофильмов;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тысяч исследовательских работ;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уникальная 146-томная хроника «Память»;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единственный на постсоветском пространстве учебно-методический комплекс «Великая Отечественная война советского народа (в контексте Второй мировой войны)»;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научные труды («Вклад белорусского народа в Победу в Великой Отечественной войне», «Созвездие героев земли белорусской», «Твои сыновья Беларусь» и др.)</a:t>
            </a:r>
          </a:p>
          <a:p>
            <a:pPr algn="just">
              <a:buFont typeface="Wingdings" pitchFamily="2" charset="2"/>
              <a:buChar char="v"/>
            </a:pPr>
            <a:endParaRPr lang="ru-RU" sz="22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325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4354</TotalTime>
  <Words>1116</Words>
  <Application>Microsoft Office PowerPoint</Application>
  <PresentationFormat>Экран (16:9)</PresentationFormat>
  <Paragraphs>98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«КОНСТИТУЦИЯ РЕСПУБЛИКИ БЕЛАРУСЬ КАК ОСНОВА ЕДИНСТВА НАЦИИ И СОХРАНЕНИЯ ИСТОРИЧЕСКОЙ ПАМЯТИ НАРОДА»   январь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Иван А. Топчий</cp:lastModifiedBy>
  <cp:revision>274</cp:revision>
  <cp:lastPrinted>2020-02-28T05:49:51Z</cp:lastPrinted>
  <dcterms:created xsi:type="dcterms:W3CDTF">2020-01-16T07:07:12Z</dcterms:created>
  <dcterms:modified xsi:type="dcterms:W3CDTF">2022-01-20T10:38:38Z</dcterms:modified>
</cp:coreProperties>
</file>